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  <p:sldMasterId id="2147483774" r:id="rId3"/>
    <p:sldMasterId id="2147483804" r:id="rId4"/>
    <p:sldMasterId id="2147483816" r:id="rId5"/>
  </p:sldMasterIdLst>
  <p:notesMasterIdLst>
    <p:notesMasterId r:id="rId66"/>
  </p:notesMasterIdLst>
  <p:handoutMasterIdLst>
    <p:handoutMasterId r:id="rId67"/>
  </p:handoutMasterIdLst>
  <p:sldIdLst>
    <p:sldId id="362" r:id="rId6"/>
    <p:sldId id="361" r:id="rId7"/>
    <p:sldId id="363" r:id="rId8"/>
    <p:sldId id="386" r:id="rId9"/>
    <p:sldId id="364" r:id="rId10"/>
    <p:sldId id="365" r:id="rId11"/>
    <p:sldId id="366" r:id="rId12"/>
    <p:sldId id="367" r:id="rId13"/>
    <p:sldId id="368" r:id="rId14"/>
    <p:sldId id="369" r:id="rId15"/>
    <p:sldId id="342" r:id="rId16"/>
    <p:sldId id="343" r:id="rId17"/>
    <p:sldId id="349" r:id="rId18"/>
    <p:sldId id="390" r:id="rId19"/>
    <p:sldId id="391" r:id="rId20"/>
    <p:sldId id="392" r:id="rId21"/>
    <p:sldId id="393" r:id="rId22"/>
    <p:sldId id="394" r:id="rId23"/>
    <p:sldId id="395" r:id="rId24"/>
    <p:sldId id="396" r:id="rId25"/>
    <p:sldId id="397" r:id="rId26"/>
    <p:sldId id="398" r:id="rId27"/>
    <p:sldId id="399" r:id="rId28"/>
    <p:sldId id="400" r:id="rId29"/>
    <p:sldId id="401" r:id="rId30"/>
    <p:sldId id="402" r:id="rId31"/>
    <p:sldId id="350" r:id="rId32"/>
    <p:sldId id="351" r:id="rId33"/>
    <p:sldId id="352" r:id="rId34"/>
    <p:sldId id="353" r:id="rId35"/>
    <p:sldId id="354" r:id="rId36"/>
    <p:sldId id="409" r:id="rId37"/>
    <p:sldId id="357" r:id="rId38"/>
    <p:sldId id="358" r:id="rId39"/>
    <p:sldId id="410" r:id="rId40"/>
    <p:sldId id="411" r:id="rId41"/>
    <p:sldId id="412" r:id="rId42"/>
    <p:sldId id="413" r:id="rId43"/>
    <p:sldId id="414" r:id="rId44"/>
    <p:sldId id="415" r:id="rId45"/>
    <p:sldId id="416" r:id="rId46"/>
    <p:sldId id="417" r:id="rId47"/>
    <p:sldId id="418" r:id="rId48"/>
    <p:sldId id="419" r:id="rId49"/>
    <p:sldId id="420" r:id="rId50"/>
    <p:sldId id="421" r:id="rId51"/>
    <p:sldId id="422" r:id="rId52"/>
    <p:sldId id="423" r:id="rId53"/>
    <p:sldId id="424" r:id="rId54"/>
    <p:sldId id="425" r:id="rId55"/>
    <p:sldId id="426" r:id="rId56"/>
    <p:sldId id="427" r:id="rId57"/>
    <p:sldId id="428" r:id="rId58"/>
    <p:sldId id="429" r:id="rId59"/>
    <p:sldId id="430" r:id="rId60"/>
    <p:sldId id="431" r:id="rId61"/>
    <p:sldId id="432" r:id="rId62"/>
    <p:sldId id="433" r:id="rId63"/>
    <p:sldId id="434" r:id="rId64"/>
    <p:sldId id="435" r:id="rId6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8234"/>
    <a:srgbClr val="F3F3F3"/>
    <a:srgbClr val="FFC000"/>
    <a:srgbClr val="EBEBEB"/>
    <a:srgbClr val="DAEFF2"/>
    <a:srgbClr val="70AD47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635" autoAdjust="0"/>
    <p:restoredTop sz="94660"/>
  </p:normalViewPr>
  <p:slideViewPr>
    <p:cSldViewPr snapToGrid="0">
      <p:cViewPr varScale="1">
        <p:scale>
          <a:sx n="37" d="100"/>
          <a:sy n="37" d="100"/>
        </p:scale>
        <p:origin x="54" y="1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chhll\AppData\Local\Temp\rpttemp20190905124805.html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chhll\AppData\Local\Temp\rpttemp20190905124805.html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chhll\AppData\Local\Temp\rpttemp20190905124805.html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chhll\AppData\Local\Temp\rpttemp20190905124805.html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chhll\AppData\Local\Temp\rpttemp20190905124805.html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chhll\AppData\Local\Temp\rpttemp20190905124805.html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What helped you most achieve in your GCSEs?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selected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GCSE Week Ahead</c:v>
                </c:pt>
                <c:pt idx="1">
                  <c:v>My bad mock results</c:v>
                </c:pt>
                <c:pt idx="2">
                  <c:v>ElevateEducation</c:v>
                </c:pt>
                <c:pt idx="3">
                  <c:v>Flash cards I made</c:v>
                </c:pt>
                <c:pt idx="4">
                  <c:v>My revision timetable</c:v>
                </c:pt>
                <c:pt idx="5">
                  <c:v>MyMaths/Mathswatch</c:v>
                </c:pt>
                <c:pt idx="6">
                  <c:v>Attending Period 7</c:v>
                </c:pt>
                <c:pt idx="7">
                  <c:v>Seneca Learning</c:v>
                </c:pt>
                <c:pt idx="8">
                  <c:v>Other</c:v>
                </c:pt>
                <c:pt idx="9">
                  <c:v>Starting my revision early</c:v>
                </c:pt>
                <c:pt idx="10">
                  <c:v>GCSEpod</c:v>
                </c:pt>
                <c:pt idx="11">
                  <c:v>MyOnlineScience</c:v>
                </c:pt>
                <c:pt idx="12">
                  <c:v>My good mock results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205</c:v>
                </c:pt>
                <c:pt idx="1">
                  <c:v>189</c:v>
                </c:pt>
                <c:pt idx="2">
                  <c:v>170</c:v>
                </c:pt>
                <c:pt idx="3">
                  <c:v>145</c:v>
                </c:pt>
                <c:pt idx="4">
                  <c:v>141</c:v>
                </c:pt>
                <c:pt idx="5">
                  <c:v>136</c:v>
                </c:pt>
                <c:pt idx="6">
                  <c:v>135</c:v>
                </c:pt>
                <c:pt idx="7">
                  <c:v>130</c:v>
                </c:pt>
                <c:pt idx="8">
                  <c:v>96</c:v>
                </c:pt>
                <c:pt idx="9">
                  <c:v>94</c:v>
                </c:pt>
                <c:pt idx="10">
                  <c:v>67</c:v>
                </c:pt>
                <c:pt idx="11">
                  <c:v>51</c:v>
                </c:pt>
                <c:pt idx="1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CF-4228-9684-33E29389E8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86356800"/>
        <c:axId val="246978176"/>
      </c:barChart>
      <c:catAx>
        <c:axId val="5863568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978176"/>
        <c:crosses val="autoZero"/>
        <c:auto val="1"/>
        <c:lblAlgn val="ctr"/>
        <c:lblOffset val="100"/>
        <c:noMultiLvlLbl val="0"/>
      </c:catAx>
      <c:valAx>
        <c:axId val="2469781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86356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What helped you most achieve in your GCSEs?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selected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GCSE Week Ahead</c:v>
                </c:pt>
                <c:pt idx="1">
                  <c:v>My bad mock results</c:v>
                </c:pt>
                <c:pt idx="2">
                  <c:v>ElevateEducation</c:v>
                </c:pt>
                <c:pt idx="3">
                  <c:v>Flash cards I made</c:v>
                </c:pt>
                <c:pt idx="4">
                  <c:v>My revision timetable</c:v>
                </c:pt>
                <c:pt idx="5">
                  <c:v>MyMaths/Mathswatch</c:v>
                </c:pt>
                <c:pt idx="6">
                  <c:v>Attending Period 7</c:v>
                </c:pt>
                <c:pt idx="7">
                  <c:v>Seneca Learning</c:v>
                </c:pt>
                <c:pt idx="8">
                  <c:v>Other</c:v>
                </c:pt>
                <c:pt idx="9">
                  <c:v>Starting my revision early</c:v>
                </c:pt>
                <c:pt idx="10">
                  <c:v>GCSEpod</c:v>
                </c:pt>
                <c:pt idx="11">
                  <c:v>MyOnlineScienceTutor</c:v>
                </c:pt>
                <c:pt idx="12">
                  <c:v>My good mock results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205</c:v>
                </c:pt>
                <c:pt idx="1">
                  <c:v>189</c:v>
                </c:pt>
                <c:pt idx="2">
                  <c:v>170</c:v>
                </c:pt>
                <c:pt idx="3">
                  <c:v>145</c:v>
                </c:pt>
                <c:pt idx="4">
                  <c:v>141</c:v>
                </c:pt>
                <c:pt idx="5">
                  <c:v>136</c:v>
                </c:pt>
                <c:pt idx="6">
                  <c:v>135</c:v>
                </c:pt>
                <c:pt idx="7">
                  <c:v>130</c:v>
                </c:pt>
                <c:pt idx="8">
                  <c:v>96</c:v>
                </c:pt>
                <c:pt idx="9">
                  <c:v>94</c:v>
                </c:pt>
                <c:pt idx="10">
                  <c:v>67</c:v>
                </c:pt>
                <c:pt idx="11">
                  <c:v>51</c:v>
                </c:pt>
                <c:pt idx="1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CF-4228-9684-33E29389E8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86356800"/>
        <c:axId val="246978176"/>
      </c:barChart>
      <c:catAx>
        <c:axId val="5863568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978176"/>
        <c:crosses val="autoZero"/>
        <c:auto val="1"/>
        <c:lblAlgn val="ctr"/>
        <c:lblOffset val="100"/>
        <c:noMultiLvlLbl val="0"/>
      </c:catAx>
      <c:valAx>
        <c:axId val="2469781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86356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What helped you most achieve in your GCSEs?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selected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GCSE Week Ahead</c:v>
                </c:pt>
                <c:pt idx="1">
                  <c:v>My bad mock results</c:v>
                </c:pt>
                <c:pt idx="2">
                  <c:v>ElevateEducation</c:v>
                </c:pt>
                <c:pt idx="3">
                  <c:v>Flash cards I made</c:v>
                </c:pt>
                <c:pt idx="4">
                  <c:v>My revision timetable</c:v>
                </c:pt>
                <c:pt idx="5">
                  <c:v>MyMaths/Mathswatch</c:v>
                </c:pt>
                <c:pt idx="6">
                  <c:v>Attending Period 7</c:v>
                </c:pt>
                <c:pt idx="7">
                  <c:v>Seneca Learning</c:v>
                </c:pt>
                <c:pt idx="8">
                  <c:v>Other</c:v>
                </c:pt>
                <c:pt idx="9">
                  <c:v>Starting my revision early</c:v>
                </c:pt>
                <c:pt idx="10">
                  <c:v>GCSEpod</c:v>
                </c:pt>
                <c:pt idx="11">
                  <c:v>MyOnlineScience</c:v>
                </c:pt>
                <c:pt idx="12">
                  <c:v>My good mock results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205</c:v>
                </c:pt>
                <c:pt idx="1">
                  <c:v>189</c:v>
                </c:pt>
                <c:pt idx="2">
                  <c:v>170</c:v>
                </c:pt>
                <c:pt idx="3">
                  <c:v>145</c:v>
                </c:pt>
                <c:pt idx="4">
                  <c:v>141</c:v>
                </c:pt>
                <c:pt idx="5">
                  <c:v>136</c:v>
                </c:pt>
                <c:pt idx="6">
                  <c:v>135</c:v>
                </c:pt>
                <c:pt idx="7">
                  <c:v>130</c:v>
                </c:pt>
                <c:pt idx="8">
                  <c:v>96</c:v>
                </c:pt>
                <c:pt idx="9">
                  <c:v>94</c:v>
                </c:pt>
                <c:pt idx="10">
                  <c:v>67</c:v>
                </c:pt>
                <c:pt idx="11">
                  <c:v>51</c:v>
                </c:pt>
                <c:pt idx="1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CF-4228-9684-33E29389E8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86356800"/>
        <c:axId val="246978176"/>
      </c:barChart>
      <c:catAx>
        <c:axId val="5863568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978176"/>
        <c:crosses val="autoZero"/>
        <c:auto val="1"/>
        <c:lblAlgn val="ctr"/>
        <c:lblOffset val="100"/>
        <c:noMultiLvlLbl val="0"/>
      </c:catAx>
      <c:valAx>
        <c:axId val="2469781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86356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What helped you most achieve in your GCSEs?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selected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GCSE Week Ahead</c:v>
                </c:pt>
                <c:pt idx="1">
                  <c:v>My bad mock results</c:v>
                </c:pt>
                <c:pt idx="2">
                  <c:v>ElevateEducation</c:v>
                </c:pt>
                <c:pt idx="3">
                  <c:v>Flash cards I made</c:v>
                </c:pt>
                <c:pt idx="4">
                  <c:v>My revision timetable</c:v>
                </c:pt>
                <c:pt idx="5">
                  <c:v>MyMaths/Mathswatch</c:v>
                </c:pt>
                <c:pt idx="6">
                  <c:v>Attending Period 7</c:v>
                </c:pt>
                <c:pt idx="7">
                  <c:v>Seneca Learning</c:v>
                </c:pt>
                <c:pt idx="8">
                  <c:v>Other</c:v>
                </c:pt>
                <c:pt idx="9">
                  <c:v>Starting my revision early</c:v>
                </c:pt>
                <c:pt idx="10">
                  <c:v>GCSEpod</c:v>
                </c:pt>
                <c:pt idx="11">
                  <c:v>MyOnlineScience</c:v>
                </c:pt>
                <c:pt idx="12">
                  <c:v>My good mock results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205</c:v>
                </c:pt>
                <c:pt idx="1">
                  <c:v>189</c:v>
                </c:pt>
                <c:pt idx="2">
                  <c:v>170</c:v>
                </c:pt>
                <c:pt idx="3">
                  <c:v>145</c:v>
                </c:pt>
                <c:pt idx="4">
                  <c:v>141</c:v>
                </c:pt>
                <c:pt idx="5">
                  <c:v>136</c:v>
                </c:pt>
                <c:pt idx="6">
                  <c:v>135</c:v>
                </c:pt>
                <c:pt idx="7">
                  <c:v>130</c:v>
                </c:pt>
                <c:pt idx="8">
                  <c:v>96</c:v>
                </c:pt>
                <c:pt idx="9">
                  <c:v>94</c:v>
                </c:pt>
                <c:pt idx="10">
                  <c:v>67</c:v>
                </c:pt>
                <c:pt idx="11">
                  <c:v>51</c:v>
                </c:pt>
                <c:pt idx="1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CF-4228-9684-33E29389E8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86356800"/>
        <c:axId val="246978176"/>
      </c:barChart>
      <c:catAx>
        <c:axId val="5863568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978176"/>
        <c:crosses val="autoZero"/>
        <c:auto val="1"/>
        <c:lblAlgn val="ctr"/>
        <c:lblOffset val="100"/>
        <c:noMultiLvlLbl val="0"/>
      </c:catAx>
      <c:valAx>
        <c:axId val="2469781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86356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What helped you most achieve in your GCSEs?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selected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GCSE Week Ahead</c:v>
                </c:pt>
                <c:pt idx="1">
                  <c:v>My bad mock results</c:v>
                </c:pt>
                <c:pt idx="2">
                  <c:v>ElevateEducation</c:v>
                </c:pt>
                <c:pt idx="3">
                  <c:v>Flash cards I made</c:v>
                </c:pt>
                <c:pt idx="4">
                  <c:v>My revision timetable</c:v>
                </c:pt>
                <c:pt idx="5">
                  <c:v>MyMaths/Mathswatch</c:v>
                </c:pt>
                <c:pt idx="6">
                  <c:v>Attending Period 7</c:v>
                </c:pt>
                <c:pt idx="7">
                  <c:v>Seneca Learning</c:v>
                </c:pt>
                <c:pt idx="8">
                  <c:v>Other</c:v>
                </c:pt>
                <c:pt idx="9">
                  <c:v>Starting my revision early</c:v>
                </c:pt>
                <c:pt idx="10">
                  <c:v>GCSEpod</c:v>
                </c:pt>
                <c:pt idx="11">
                  <c:v>MyOnlineScience</c:v>
                </c:pt>
                <c:pt idx="12">
                  <c:v>My good mock results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205</c:v>
                </c:pt>
                <c:pt idx="1">
                  <c:v>189</c:v>
                </c:pt>
                <c:pt idx="2">
                  <c:v>170</c:v>
                </c:pt>
                <c:pt idx="3">
                  <c:v>145</c:v>
                </c:pt>
                <c:pt idx="4">
                  <c:v>141</c:v>
                </c:pt>
                <c:pt idx="5">
                  <c:v>136</c:v>
                </c:pt>
                <c:pt idx="6">
                  <c:v>135</c:v>
                </c:pt>
                <c:pt idx="7">
                  <c:v>130</c:v>
                </c:pt>
                <c:pt idx="8">
                  <c:v>96</c:v>
                </c:pt>
                <c:pt idx="9">
                  <c:v>94</c:v>
                </c:pt>
                <c:pt idx="10">
                  <c:v>67</c:v>
                </c:pt>
                <c:pt idx="11">
                  <c:v>51</c:v>
                </c:pt>
                <c:pt idx="1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CF-4228-9684-33E29389E8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86356800"/>
        <c:axId val="246978176"/>
      </c:barChart>
      <c:catAx>
        <c:axId val="5863568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978176"/>
        <c:crosses val="autoZero"/>
        <c:auto val="1"/>
        <c:lblAlgn val="ctr"/>
        <c:lblOffset val="100"/>
        <c:noMultiLvlLbl val="0"/>
      </c:catAx>
      <c:valAx>
        <c:axId val="2469781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86356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What helped you most achieve in your GCSEs?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selected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9E9C-4113-987C-E928BD9DE7A4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E9C-4113-987C-E928BD9DE7A4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9E9C-4113-987C-E928BD9DE7A4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E9C-4113-987C-E928BD9DE7A4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9E9C-4113-987C-E928BD9DE7A4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E9C-4113-987C-E928BD9DE7A4}"/>
              </c:ext>
            </c:extLst>
          </c:dPt>
          <c:dPt>
            <c:idx val="6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9E9C-4113-987C-E928BD9DE7A4}"/>
              </c:ext>
            </c:extLst>
          </c:dPt>
          <c:dPt>
            <c:idx val="7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E9C-4113-987C-E928BD9DE7A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GCSE Week Ahead</c:v>
                </c:pt>
                <c:pt idx="1">
                  <c:v>My bad mock results</c:v>
                </c:pt>
                <c:pt idx="2">
                  <c:v>ElevateEducation</c:v>
                </c:pt>
                <c:pt idx="3">
                  <c:v>Flash cards I made</c:v>
                </c:pt>
                <c:pt idx="4">
                  <c:v>My revision timetable</c:v>
                </c:pt>
                <c:pt idx="5">
                  <c:v>MyMaths/Mathswatch</c:v>
                </c:pt>
                <c:pt idx="6">
                  <c:v>Attending Period 7</c:v>
                </c:pt>
                <c:pt idx="7">
                  <c:v>Seneca Learning</c:v>
                </c:pt>
                <c:pt idx="8">
                  <c:v>Other</c:v>
                </c:pt>
                <c:pt idx="9">
                  <c:v>Starting my revision early</c:v>
                </c:pt>
                <c:pt idx="10">
                  <c:v>GCSEpod</c:v>
                </c:pt>
                <c:pt idx="11">
                  <c:v>MyOnlineScience</c:v>
                </c:pt>
                <c:pt idx="12">
                  <c:v>My good mock results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205</c:v>
                </c:pt>
                <c:pt idx="1">
                  <c:v>189</c:v>
                </c:pt>
                <c:pt idx="2">
                  <c:v>170</c:v>
                </c:pt>
                <c:pt idx="3">
                  <c:v>145</c:v>
                </c:pt>
                <c:pt idx="4">
                  <c:v>141</c:v>
                </c:pt>
                <c:pt idx="5">
                  <c:v>136</c:v>
                </c:pt>
                <c:pt idx="6">
                  <c:v>135</c:v>
                </c:pt>
                <c:pt idx="7">
                  <c:v>130</c:v>
                </c:pt>
                <c:pt idx="8">
                  <c:v>96</c:v>
                </c:pt>
                <c:pt idx="9">
                  <c:v>94</c:v>
                </c:pt>
                <c:pt idx="10">
                  <c:v>67</c:v>
                </c:pt>
                <c:pt idx="11">
                  <c:v>51</c:v>
                </c:pt>
                <c:pt idx="1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CF-4228-9684-33E29389E8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86356800"/>
        <c:axId val="246978176"/>
      </c:barChart>
      <c:catAx>
        <c:axId val="5863568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978176"/>
        <c:crosses val="autoZero"/>
        <c:auto val="1"/>
        <c:lblAlgn val="ctr"/>
        <c:lblOffset val="100"/>
        <c:noMultiLvlLbl val="0"/>
      </c:catAx>
      <c:valAx>
        <c:axId val="2469781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86356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image" Target="../media/image11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image" Target="../media/image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9F9694-6788-4DDD-A76F-F5604FD5ECD2}" type="doc">
      <dgm:prSet loTypeId="urn:microsoft.com/office/officeart/2008/layout/AscendingPictureAccentProcess" loCatId="process" qsTypeId="urn:microsoft.com/office/officeart/2005/8/quickstyle/simple5" qsCatId="simple" csTypeId="urn:microsoft.com/office/officeart/2005/8/colors/colorful4" csCatId="colorful" phldr="1"/>
      <dgm:spPr/>
    </dgm:pt>
    <dgm:pt modelId="{E1B9B891-E1D1-4D0F-B9BF-6775A795C0D4}">
      <dgm:prSet phldrT="[Text]" custT="1"/>
      <dgm:spPr/>
      <dgm:t>
        <a:bodyPr/>
        <a:lstStyle/>
        <a:p>
          <a:r>
            <a:rPr lang="en-GB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rPr>
            <a:t>Doing work experience shows passion and interest!</a:t>
          </a:r>
          <a:endParaRPr lang="en-GB" sz="3200" dirty="0">
            <a:solidFill>
              <a:schemeClr val="tx1">
                <a:lumMod val="75000"/>
                <a:lumOff val="25000"/>
              </a:schemeClr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29277B20-DBBD-423C-A458-BAF49653ABB9}" type="parTrans" cxnId="{5091B2F9-DD0B-4715-8496-DE5F7A19FAD1}">
      <dgm:prSet/>
      <dgm:spPr/>
      <dgm:t>
        <a:bodyPr/>
        <a:lstStyle/>
        <a:p>
          <a:endParaRPr lang="en-GB" sz="280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13B5F5C8-6207-4DEB-B09C-769147757D85}" type="sibTrans" cxnId="{5091B2F9-DD0B-4715-8496-DE5F7A19FAD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GB" sz="280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EF33F907-E96E-4F70-9971-4C0920C7D5B9}">
      <dgm:prSet custT="1"/>
      <dgm:spPr/>
      <dgm:t>
        <a:bodyPr/>
        <a:lstStyle/>
        <a:p>
          <a:r>
            <a:rPr lang="en-GB" sz="3200" dirty="0" smtClean="0">
              <a:latin typeface="Aharoni" panose="02010803020104030203" pitchFamily="2" charset="-79"/>
              <a:cs typeface="Aharoni" panose="02010803020104030203" pitchFamily="2" charset="-79"/>
            </a:rPr>
            <a:t>Evidence that a student has done work experience shows the employer that they are motivated to get into a chosen career and that they’ve “done their homework.”</a:t>
          </a:r>
          <a:endParaRPr lang="en-GB" sz="3200" dirty="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174C0EB3-7F42-4794-83DF-AFF49D8C71C1}" type="parTrans" cxnId="{18C292A0-DC73-4292-B9E7-DB2E750EA0C2}">
      <dgm:prSet/>
      <dgm:spPr/>
      <dgm:t>
        <a:bodyPr/>
        <a:lstStyle/>
        <a:p>
          <a:endParaRPr lang="en-GB" sz="280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29C99BFA-0BC8-4F0B-8421-F4D7680DAD9B}" type="sibTrans" cxnId="{18C292A0-DC73-4292-B9E7-DB2E750EA0C2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endParaRPr lang="en-GB" sz="280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D05A68E8-3B71-46D9-A6F0-818C7B5FE1D0}" type="pres">
      <dgm:prSet presAssocID="{E69F9694-6788-4DDD-A76F-F5604FD5ECD2}" presName="Name0" presStyleCnt="0">
        <dgm:presLayoutVars>
          <dgm:chMax val="7"/>
          <dgm:chPref val="7"/>
          <dgm:dir/>
        </dgm:presLayoutVars>
      </dgm:prSet>
      <dgm:spPr/>
    </dgm:pt>
    <dgm:pt modelId="{2601393F-2A40-4D6B-B06A-EEB6B3B989E7}" type="pres">
      <dgm:prSet presAssocID="{E69F9694-6788-4DDD-A76F-F5604FD5ECD2}" presName="dot1" presStyleLbl="alignNode1" presStyleIdx="0" presStyleCnt="10"/>
      <dgm:spPr/>
    </dgm:pt>
    <dgm:pt modelId="{394E8F44-6FFD-410E-A94F-46CD2D5C80C9}" type="pres">
      <dgm:prSet presAssocID="{E69F9694-6788-4DDD-A76F-F5604FD5ECD2}" presName="dot2" presStyleLbl="alignNode1" presStyleIdx="1" presStyleCnt="10"/>
      <dgm:spPr/>
    </dgm:pt>
    <dgm:pt modelId="{AC4820A0-DA05-4D7B-8C92-87F9B9E184D7}" type="pres">
      <dgm:prSet presAssocID="{E69F9694-6788-4DDD-A76F-F5604FD5ECD2}" presName="dot3" presStyleLbl="alignNode1" presStyleIdx="2" presStyleCnt="10"/>
      <dgm:spPr/>
    </dgm:pt>
    <dgm:pt modelId="{59C747C0-B911-4025-9D17-BCD028517595}" type="pres">
      <dgm:prSet presAssocID="{E69F9694-6788-4DDD-A76F-F5604FD5ECD2}" presName="dotArrow1" presStyleLbl="alignNode1" presStyleIdx="3" presStyleCnt="10"/>
      <dgm:spPr/>
    </dgm:pt>
    <dgm:pt modelId="{858DE1D1-9395-45A2-82B5-5DF1B7C12D95}" type="pres">
      <dgm:prSet presAssocID="{E69F9694-6788-4DDD-A76F-F5604FD5ECD2}" presName="dotArrow2" presStyleLbl="alignNode1" presStyleIdx="4" presStyleCnt="10"/>
      <dgm:spPr/>
    </dgm:pt>
    <dgm:pt modelId="{E351CA6D-F994-4BCD-B80E-94961D93DB90}" type="pres">
      <dgm:prSet presAssocID="{E69F9694-6788-4DDD-A76F-F5604FD5ECD2}" presName="dotArrow3" presStyleLbl="alignNode1" presStyleIdx="5" presStyleCnt="10" custLinFactNeighborX="-20804" custLinFactNeighborY="-52010"/>
      <dgm:spPr/>
    </dgm:pt>
    <dgm:pt modelId="{1935B000-1B89-4F22-A07F-37DB7AAECE1B}" type="pres">
      <dgm:prSet presAssocID="{E69F9694-6788-4DDD-A76F-F5604FD5ECD2}" presName="dotArrow4" presStyleLbl="alignNode1" presStyleIdx="6" presStyleCnt="10"/>
      <dgm:spPr/>
    </dgm:pt>
    <dgm:pt modelId="{5E3E70EE-0A0B-4415-9810-01F9229BEB1A}" type="pres">
      <dgm:prSet presAssocID="{E69F9694-6788-4DDD-A76F-F5604FD5ECD2}" presName="dotArrow5" presStyleLbl="alignNode1" presStyleIdx="7" presStyleCnt="10"/>
      <dgm:spPr/>
    </dgm:pt>
    <dgm:pt modelId="{34F4BED8-C47B-47E2-8A36-5AF3478B8D05}" type="pres">
      <dgm:prSet presAssocID="{E69F9694-6788-4DDD-A76F-F5604FD5ECD2}" presName="dotArrow6" presStyleLbl="alignNode1" presStyleIdx="8" presStyleCnt="10"/>
      <dgm:spPr/>
    </dgm:pt>
    <dgm:pt modelId="{A156CA27-58DE-4E0D-BEC5-A08CB3482B96}" type="pres">
      <dgm:prSet presAssocID="{E69F9694-6788-4DDD-A76F-F5604FD5ECD2}" presName="dotArrow7" presStyleLbl="alignNode1" presStyleIdx="9" presStyleCnt="10"/>
      <dgm:spPr/>
    </dgm:pt>
    <dgm:pt modelId="{6B8827A0-7AB0-441B-9033-7A3736A6CF7A}" type="pres">
      <dgm:prSet presAssocID="{E1B9B891-E1D1-4D0F-B9BF-6775A795C0D4}" presName="parTx1" presStyleLbl="node1" presStyleIdx="0" presStyleCnt="2" custScaleX="203426" custScaleY="272641" custLinFactY="-146462" custLinFactNeighborX="75174" custLinFactNeighborY="-200000"/>
      <dgm:spPr/>
      <dgm:t>
        <a:bodyPr/>
        <a:lstStyle/>
        <a:p>
          <a:endParaRPr lang="en-GB"/>
        </a:p>
      </dgm:t>
    </dgm:pt>
    <dgm:pt modelId="{943A31ED-44D9-417C-96BA-D42FCB735E2E}" type="pres">
      <dgm:prSet presAssocID="{13B5F5C8-6207-4DEB-B09C-769147757D85}" presName="picture1" presStyleCnt="0"/>
      <dgm:spPr/>
    </dgm:pt>
    <dgm:pt modelId="{0433F1C6-98DA-4F25-9361-04D14E77F210}" type="pres">
      <dgm:prSet presAssocID="{13B5F5C8-6207-4DEB-B09C-769147757D85}" presName="imageRepeatNode" presStyleLbl="fgImgPlace1" presStyleIdx="0" presStyleCnt="2" custScaleX="151587" custScaleY="133553" custLinFactY="-28967" custLinFactNeighborX="27589" custLinFactNeighborY="-100000"/>
      <dgm:spPr/>
      <dgm:t>
        <a:bodyPr/>
        <a:lstStyle/>
        <a:p>
          <a:endParaRPr lang="en-US"/>
        </a:p>
      </dgm:t>
    </dgm:pt>
    <dgm:pt modelId="{3A4CFEDB-74D9-4B11-AEA1-A09625BE6F07}" type="pres">
      <dgm:prSet presAssocID="{EF33F907-E96E-4F70-9971-4C0920C7D5B9}" presName="parTx2" presStyleLbl="node1" presStyleIdx="1" presStyleCnt="2" custScaleX="225194" custScaleY="389968" custLinFactY="98748" custLinFactNeighborX="41618" custLinFactNeighborY="100000"/>
      <dgm:spPr/>
      <dgm:t>
        <a:bodyPr/>
        <a:lstStyle/>
        <a:p>
          <a:endParaRPr lang="en-US"/>
        </a:p>
      </dgm:t>
    </dgm:pt>
    <dgm:pt modelId="{BB38DFC9-EA4C-4418-BEF0-D1841916A0D1}" type="pres">
      <dgm:prSet presAssocID="{29C99BFA-0BC8-4F0B-8421-F4D7680DAD9B}" presName="picture2" presStyleCnt="0"/>
      <dgm:spPr/>
    </dgm:pt>
    <dgm:pt modelId="{D74691E9-30BB-4461-A5D8-0314F0D28A58}" type="pres">
      <dgm:prSet presAssocID="{29C99BFA-0BC8-4F0B-8421-F4D7680DAD9B}" presName="imageRepeatNode" presStyleLbl="fgImgPlace1" presStyleIdx="1" presStyleCnt="2" custScaleX="236364" custScaleY="236357" custLinFactX="-72293" custLinFactY="42210" custLinFactNeighborX="-100000" custLinFactNeighborY="100000"/>
      <dgm:spPr/>
      <dgm:t>
        <a:bodyPr/>
        <a:lstStyle/>
        <a:p>
          <a:endParaRPr lang="en-US"/>
        </a:p>
      </dgm:t>
    </dgm:pt>
  </dgm:ptLst>
  <dgm:cxnLst>
    <dgm:cxn modelId="{A48D2B2C-DAB6-4C36-B424-6049111E9EA1}" type="presOf" srcId="{E69F9694-6788-4DDD-A76F-F5604FD5ECD2}" destId="{D05A68E8-3B71-46D9-A6F0-818C7B5FE1D0}" srcOrd="0" destOrd="0" presId="urn:microsoft.com/office/officeart/2008/layout/AscendingPictureAccentProcess"/>
    <dgm:cxn modelId="{44DB06D0-03B8-4C9C-8DCD-6A15BCCE4AAB}" type="presOf" srcId="{29C99BFA-0BC8-4F0B-8421-F4D7680DAD9B}" destId="{D74691E9-30BB-4461-A5D8-0314F0D28A58}" srcOrd="0" destOrd="0" presId="urn:microsoft.com/office/officeart/2008/layout/AscendingPictureAccentProcess"/>
    <dgm:cxn modelId="{CEBB49F5-63C6-4A44-B013-48E5C8AC42A9}" type="presOf" srcId="{13B5F5C8-6207-4DEB-B09C-769147757D85}" destId="{0433F1C6-98DA-4F25-9361-04D14E77F210}" srcOrd="0" destOrd="0" presId="urn:microsoft.com/office/officeart/2008/layout/AscendingPictureAccentProcess"/>
    <dgm:cxn modelId="{00F2F57B-4AF2-48E9-B439-E957C3A9A4A7}" type="presOf" srcId="{EF33F907-E96E-4F70-9971-4C0920C7D5B9}" destId="{3A4CFEDB-74D9-4B11-AEA1-A09625BE6F07}" srcOrd="0" destOrd="0" presId="urn:microsoft.com/office/officeart/2008/layout/AscendingPictureAccentProcess"/>
    <dgm:cxn modelId="{79A8C3AD-3D3C-49BE-984C-CFFEC30858EF}" type="presOf" srcId="{E1B9B891-E1D1-4D0F-B9BF-6775A795C0D4}" destId="{6B8827A0-7AB0-441B-9033-7A3736A6CF7A}" srcOrd="0" destOrd="0" presId="urn:microsoft.com/office/officeart/2008/layout/AscendingPictureAccentProcess"/>
    <dgm:cxn modelId="{18C292A0-DC73-4292-B9E7-DB2E750EA0C2}" srcId="{E69F9694-6788-4DDD-A76F-F5604FD5ECD2}" destId="{EF33F907-E96E-4F70-9971-4C0920C7D5B9}" srcOrd="1" destOrd="0" parTransId="{174C0EB3-7F42-4794-83DF-AFF49D8C71C1}" sibTransId="{29C99BFA-0BC8-4F0B-8421-F4D7680DAD9B}"/>
    <dgm:cxn modelId="{5091B2F9-DD0B-4715-8496-DE5F7A19FAD1}" srcId="{E69F9694-6788-4DDD-A76F-F5604FD5ECD2}" destId="{E1B9B891-E1D1-4D0F-B9BF-6775A795C0D4}" srcOrd="0" destOrd="0" parTransId="{29277B20-DBBD-423C-A458-BAF49653ABB9}" sibTransId="{13B5F5C8-6207-4DEB-B09C-769147757D85}"/>
    <dgm:cxn modelId="{A3DB6B8D-7029-4AF2-A514-8EEFFAB94FD2}" type="presParOf" srcId="{D05A68E8-3B71-46D9-A6F0-818C7B5FE1D0}" destId="{2601393F-2A40-4D6B-B06A-EEB6B3B989E7}" srcOrd="0" destOrd="0" presId="urn:microsoft.com/office/officeart/2008/layout/AscendingPictureAccentProcess"/>
    <dgm:cxn modelId="{FB137AE7-E859-4A37-AB5C-2B2437E6E0E0}" type="presParOf" srcId="{D05A68E8-3B71-46D9-A6F0-818C7B5FE1D0}" destId="{394E8F44-6FFD-410E-A94F-46CD2D5C80C9}" srcOrd="1" destOrd="0" presId="urn:microsoft.com/office/officeart/2008/layout/AscendingPictureAccentProcess"/>
    <dgm:cxn modelId="{53D86A6C-1FB4-4F21-85B6-7B00A1DC5CCA}" type="presParOf" srcId="{D05A68E8-3B71-46D9-A6F0-818C7B5FE1D0}" destId="{AC4820A0-DA05-4D7B-8C92-87F9B9E184D7}" srcOrd="2" destOrd="0" presId="urn:microsoft.com/office/officeart/2008/layout/AscendingPictureAccentProcess"/>
    <dgm:cxn modelId="{912FB171-1D49-4D8D-A67D-9375CB56D5F8}" type="presParOf" srcId="{D05A68E8-3B71-46D9-A6F0-818C7B5FE1D0}" destId="{59C747C0-B911-4025-9D17-BCD028517595}" srcOrd="3" destOrd="0" presId="urn:microsoft.com/office/officeart/2008/layout/AscendingPictureAccentProcess"/>
    <dgm:cxn modelId="{BEE4E86C-7FB6-4F9F-AD60-DD1FC79599CF}" type="presParOf" srcId="{D05A68E8-3B71-46D9-A6F0-818C7B5FE1D0}" destId="{858DE1D1-9395-45A2-82B5-5DF1B7C12D95}" srcOrd="4" destOrd="0" presId="urn:microsoft.com/office/officeart/2008/layout/AscendingPictureAccentProcess"/>
    <dgm:cxn modelId="{F2347639-45D7-4E71-85BC-F8DEA264B421}" type="presParOf" srcId="{D05A68E8-3B71-46D9-A6F0-818C7B5FE1D0}" destId="{E351CA6D-F994-4BCD-B80E-94961D93DB90}" srcOrd="5" destOrd="0" presId="urn:microsoft.com/office/officeart/2008/layout/AscendingPictureAccentProcess"/>
    <dgm:cxn modelId="{802CE3F2-B596-48E1-B347-E2974997F20E}" type="presParOf" srcId="{D05A68E8-3B71-46D9-A6F0-818C7B5FE1D0}" destId="{1935B000-1B89-4F22-A07F-37DB7AAECE1B}" srcOrd="6" destOrd="0" presId="urn:microsoft.com/office/officeart/2008/layout/AscendingPictureAccentProcess"/>
    <dgm:cxn modelId="{FFFC0F88-03F5-4AAE-9F2F-7CA674BC7D02}" type="presParOf" srcId="{D05A68E8-3B71-46D9-A6F0-818C7B5FE1D0}" destId="{5E3E70EE-0A0B-4415-9810-01F9229BEB1A}" srcOrd="7" destOrd="0" presId="urn:microsoft.com/office/officeart/2008/layout/AscendingPictureAccentProcess"/>
    <dgm:cxn modelId="{DA90ED75-566F-4FCC-85FB-279C904ED2D5}" type="presParOf" srcId="{D05A68E8-3B71-46D9-A6F0-818C7B5FE1D0}" destId="{34F4BED8-C47B-47E2-8A36-5AF3478B8D05}" srcOrd="8" destOrd="0" presId="urn:microsoft.com/office/officeart/2008/layout/AscendingPictureAccentProcess"/>
    <dgm:cxn modelId="{C2CA47ED-D9D2-45F4-8860-F98C60F753DD}" type="presParOf" srcId="{D05A68E8-3B71-46D9-A6F0-818C7B5FE1D0}" destId="{A156CA27-58DE-4E0D-BEC5-A08CB3482B96}" srcOrd="9" destOrd="0" presId="urn:microsoft.com/office/officeart/2008/layout/AscendingPictureAccentProcess"/>
    <dgm:cxn modelId="{CF455026-CDD0-4D01-9E08-83E765BC8EBA}" type="presParOf" srcId="{D05A68E8-3B71-46D9-A6F0-818C7B5FE1D0}" destId="{6B8827A0-7AB0-441B-9033-7A3736A6CF7A}" srcOrd="10" destOrd="0" presId="urn:microsoft.com/office/officeart/2008/layout/AscendingPictureAccentProcess"/>
    <dgm:cxn modelId="{3B819155-4C5D-479B-9FBD-0DAE501B6835}" type="presParOf" srcId="{D05A68E8-3B71-46D9-A6F0-818C7B5FE1D0}" destId="{943A31ED-44D9-417C-96BA-D42FCB735E2E}" srcOrd="11" destOrd="0" presId="urn:microsoft.com/office/officeart/2008/layout/AscendingPictureAccentProcess"/>
    <dgm:cxn modelId="{4C362E0C-E98A-4A78-846F-E42725AD9FF2}" type="presParOf" srcId="{943A31ED-44D9-417C-96BA-D42FCB735E2E}" destId="{0433F1C6-98DA-4F25-9361-04D14E77F210}" srcOrd="0" destOrd="0" presId="urn:microsoft.com/office/officeart/2008/layout/AscendingPictureAccentProcess"/>
    <dgm:cxn modelId="{C1CD363D-477B-492F-9386-4E50E850FB7E}" type="presParOf" srcId="{D05A68E8-3B71-46D9-A6F0-818C7B5FE1D0}" destId="{3A4CFEDB-74D9-4B11-AEA1-A09625BE6F07}" srcOrd="12" destOrd="0" presId="urn:microsoft.com/office/officeart/2008/layout/AscendingPictureAccentProcess"/>
    <dgm:cxn modelId="{74F0D2B4-F821-4EE6-A37E-000386B84BA6}" type="presParOf" srcId="{D05A68E8-3B71-46D9-A6F0-818C7B5FE1D0}" destId="{BB38DFC9-EA4C-4418-BEF0-D1841916A0D1}" srcOrd="13" destOrd="0" presId="urn:microsoft.com/office/officeart/2008/layout/AscendingPictureAccentProcess"/>
    <dgm:cxn modelId="{E9CFF09D-1AAF-4BF9-BA59-8D72BA98C13C}" type="presParOf" srcId="{BB38DFC9-EA4C-4418-BEF0-D1841916A0D1}" destId="{D74691E9-30BB-4461-A5D8-0314F0D28A58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48B081-FF69-4D07-BB0E-E976D0FAB134}" type="doc">
      <dgm:prSet loTypeId="urn:microsoft.com/office/officeart/2005/8/layout/cycle7" loCatId="cycle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0A8EDA18-8246-4DEE-8D04-BCCBCC011910}">
      <dgm:prSet phldrT="[Text]"/>
      <dgm:spPr/>
      <dgm:t>
        <a:bodyPr/>
        <a:lstStyle/>
        <a:p>
          <a:r>
            <a:rPr lang="en-GB" b="1" dirty="0" smtClean="0"/>
            <a:t>Student</a:t>
          </a:r>
          <a:endParaRPr lang="en-GB" b="1" dirty="0"/>
        </a:p>
      </dgm:t>
    </dgm:pt>
    <dgm:pt modelId="{B05109CC-C199-45A8-BAE1-691846A233C3}" type="parTrans" cxnId="{84BA2B6C-584C-4428-888B-C9E190BAA624}">
      <dgm:prSet/>
      <dgm:spPr/>
      <dgm:t>
        <a:bodyPr/>
        <a:lstStyle/>
        <a:p>
          <a:endParaRPr lang="en-GB" b="1"/>
        </a:p>
      </dgm:t>
    </dgm:pt>
    <dgm:pt modelId="{B1BAA12A-5EC9-49EE-B1A6-B261C7553DCA}" type="sibTrans" cxnId="{84BA2B6C-584C-4428-888B-C9E190BAA624}">
      <dgm:prSet/>
      <dgm:spPr/>
      <dgm:t>
        <a:bodyPr/>
        <a:lstStyle/>
        <a:p>
          <a:endParaRPr lang="en-GB" b="1"/>
        </a:p>
      </dgm:t>
    </dgm:pt>
    <dgm:pt modelId="{41A264BA-588F-4A65-9256-52E8C534CE0C}">
      <dgm:prSet phldrT="[Text]"/>
      <dgm:spPr/>
      <dgm:t>
        <a:bodyPr/>
        <a:lstStyle/>
        <a:p>
          <a:r>
            <a:rPr lang="en-GB" b="1" dirty="0" smtClean="0"/>
            <a:t>Parent</a:t>
          </a:r>
          <a:endParaRPr lang="en-GB" b="1" dirty="0"/>
        </a:p>
      </dgm:t>
    </dgm:pt>
    <dgm:pt modelId="{00B36D37-6BFE-440B-93EC-4F0A94EAE43D}" type="parTrans" cxnId="{0F838629-55C8-40E0-98CD-708565F74279}">
      <dgm:prSet/>
      <dgm:spPr/>
      <dgm:t>
        <a:bodyPr/>
        <a:lstStyle/>
        <a:p>
          <a:endParaRPr lang="en-GB" b="1"/>
        </a:p>
      </dgm:t>
    </dgm:pt>
    <dgm:pt modelId="{4A8B2101-F50F-4D1F-BB08-7BB6001AC253}" type="sibTrans" cxnId="{0F838629-55C8-40E0-98CD-708565F74279}">
      <dgm:prSet/>
      <dgm:spPr/>
      <dgm:t>
        <a:bodyPr/>
        <a:lstStyle/>
        <a:p>
          <a:endParaRPr lang="en-GB" b="1"/>
        </a:p>
      </dgm:t>
    </dgm:pt>
    <dgm:pt modelId="{E2EE6265-7053-4EA3-99B9-62D21CD541D6}">
      <dgm:prSet phldrT="[Text]"/>
      <dgm:spPr/>
      <dgm:t>
        <a:bodyPr/>
        <a:lstStyle/>
        <a:p>
          <a:r>
            <a:rPr lang="en-GB" b="1" dirty="0" smtClean="0"/>
            <a:t>School</a:t>
          </a:r>
          <a:endParaRPr lang="en-GB" b="1" dirty="0"/>
        </a:p>
      </dgm:t>
    </dgm:pt>
    <dgm:pt modelId="{9121F204-C33F-4532-BE0B-C480226EE4B1}" type="parTrans" cxnId="{C90329DE-034D-4540-802C-C8A88F890EBE}">
      <dgm:prSet/>
      <dgm:spPr/>
      <dgm:t>
        <a:bodyPr/>
        <a:lstStyle/>
        <a:p>
          <a:endParaRPr lang="en-GB" b="1"/>
        </a:p>
      </dgm:t>
    </dgm:pt>
    <dgm:pt modelId="{6C53AA11-1D5C-4C38-9296-8A1C0F7195D5}" type="sibTrans" cxnId="{C90329DE-034D-4540-802C-C8A88F890EBE}">
      <dgm:prSet/>
      <dgm:spPr/>
      <dgm:t>
        <a:bodyPr/>
        <a:lstStyle/>
        <a:p>
          <a:endParaRPr lang="en-GB" b="1"/>
        </a:p>
      </dgm:t>
    </dgm:pt>
    <dgm:pt modelId="{6CC19204-3CFA-485F-8D82-0B8FD685B0D7}" type="pres">
      <dgm:prSet presAssocID="{F448B081-FF69-4D07-BB0E-E976D0FAB13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0137F114-63E3-4BF5-A37C-E7B45B4278E7}" type="pres">
      <dgm:prSet presAssocID="{0A8EDA18-8246-4DEE-8D04-BCCBCC011910}" presName="node" presStyleLbl="node1" presStyleIdx="0" presStyleCnt="3" custRadScaleRad="98120" custRadScaleInc="-50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47D2EAB-EE9D-41A1-8BEF-498CC8D8BA04}" type="pres">
      <dgm:prSet presAssocID="{B1BAA12A-5EC9-49EE-B1A6-B261C7553DCA}" presName="sibTrans" presStyleLbl="sibTrans2D1" presStyleIdx="0" presStyleCnt="3"/>
      <dgm:spPr/>
      <dgm:t>
        <a:bodyPr/>
        <a:lstStyle/>
        <a:p>
          <a:endParaRPr lang="en-GB"/>
        </a:p>
      </dgm:t>
    </dgm:pt>
    <dgm:pt modelId="{0C794770-C8F6-4783-9EAE-54C2B036627A}" type="pres">
      <dgm:prSet presAssocID="{B1BAA12A-5EC9-49EE-B1A6-B261C7553DCA}" presName="connectorText" presStyleLbl="sibTrans2D1" presStyleIdx="0" presStyleCnt="3"/>
      <dgm:spPr/>
      <dgm:t>
        <a:bodyPr/>
        <a:lstStyle/>
        <a:p>
          <a:endParaRPr lang="en-GB"/>
        </a:p>
      </dgm:t>
    </dgm:pt>
    <dgm:pt modelId="{0314F621-9BEA-4F60-B261-80FB1ACA8FA9}" type="pres">
      <dgm:prSet presAssocID="{41A264BA-588F-4A65-9256-52E8C534CE0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077042F-F12D-4F37-823E-C28AF67565C2}" type="pres">
      <dgm:prSet presAssocID="{4A8B2101-F50F-4D1F-BB08-7BB6001AC253}" presName="sibTrans" presStyleLbl="sibTrans2D1" presStyleIdx="1" presStyleCnt="3"/>
      <dgm:spPr/>
      <dgm:t>
        <a:bodyPr/>
        <a:lstStyle/>
        <a:p>
          <a:endParaRPr lang="en-GB"/>
        </a:p>
      </dgm:t>
    </dgm:pt>
    <dgm:pt modelId="{3D627039-BB8B-4DB5-BE0B-2C0F920D0E6C}" type="pres">
      <dgm:prSet presAssocID="{4A8B2101-F50F-4D1F-BB08-7BB6001AC253}" presName="connectorText" presStyleLbl="sibTrans2D1" presStyleIdx="1" presStyleCnt="3"/>
      <dgm:spPr/>
      <dgm:t>
        <a:bodyPr/>
        <a:lstStyle/>
        <a:p>
          <a:endParaRPr lang="en-GB"/>
        </a:p>
      </dgm:t>
    </dgm:pt>
    <dgm:pt modelId="{7B188004-3A88-4581-88DE-158DBB11DBDA}" type="pres">
      <dgm:prSet presAssocID="{E2EE6265-7053-4EA3-99B9-62D21CD541D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D1F0251-DFFE-4F83-BC79-93A2201244DF}" type="pres">
      <dgm:prSet presAssocID="{6C53AA11-1D5C-4C38-9296-8A1C0F7195D5}" presName="sibTrans" presStyleLbl="sibTrans2D1" presStyleIdx="2" presStyleCnt="3" custLinFactNeighborX="-9686" custLinFactNeighborY="0"/>
      <dgm:spPr/>
      <dgm:t>
        <a:bodyPr/>
        <a:lstStyle/>
        <a:p>
          <a:endParaRPr lang="en-GB"/>
        </a:p>
      </dgm:t>
    </dgm:pt>
    <dgm:pt modelId="{29A36C0A-8D64-483B-8B97-3D86EA2414D8}" type="pres">
      <dgm:prSet presAssocID="{6C53AA11-1D5C-4C38-9296-8A1C0F7195D5}" presName="connectorText" presStyleLbl="sibTrans2D1" presStyleIdx="2" presStyleCnt="3"/>
      <dgm:spPr/>
      <dgm:t>
        <a:bodyPr/>
        <a:lstStyle/>
        <a:p>
          <a:endParaRPr lang="en-GB"/>
        </a:p>
      </dgm:t>
    </dgm:pt>
  </dgm:ptLst>
  <dgm:cxnLst>
    <dgm:cxn modelId="{937B3BC9-E1FB-4F3F-A0CB-44763E05BFC0}" type="presOf" srcId="{B1BAA12A-5EC9-49EE-B1A6-B261C7553DCA}" destId="{0C794770-C8F6-4783-9EAE-54C2B036627A}" srcOrd="1" destOrd="0" presId="urn:microsoft.com/office/officeart/2005/8/layout/cycle7"/>
    <dgm:cxn modelId="{0F838629-55C8-40E0-98CD-708565F74279}" srcId="{F448B081-FF69-4D07-BB0E-E976D0FAB134}" destId="{41A264BA-588F-4A65-9256-52E8C534CE0C}" srcOrd="1" destOrd="0" parTransId="{00B36D37-6BFE-440B-93EC-4F0A94EAE43D}" sibTransId="{4A8B2101-F50F-4D1F-BB08-7BB6001AC253}"/>
    <dgm:cxn modelId="{C90329DE-034D-4540-802C-C8A88F890EBE}" srcId="{F448B081-FF69-4D07-BB0E-E976D0FAB134}" destId="{E2EE6265-7053-4EA3-99B9-62D21CD541D6}" srcOrd="2" destOrd="0" parTransId="{9121F204-C33F-4532-BE0B-C480226EE4B1}" sibTransId="{6C53AA11-1D5C-4C38-9296-8A1C0F7195D5}"/>
    <dgm:cxn modelId="{1D33F6E5-3C03-46A1-8B9D-85B256856F9A}" type="presOf" srcId="{6C53AA11-1D5C-4C38-9296-8A1C0F7195D5}" destId="{29A36C0A-8D64-483B-8B97-3D86EA2414D8}" srcOrd="1" destOrd="0" presId="urn:microsoft.com/office/officeart/2005/8/layout/cycle7"/>
    <dgm:cxn modelId="{84BA2B6C-584C-4428-888B-C9E190BAA624}" srcId="{F448B081-FF69-4D07-BB0E-E976D0FAB134}" destId="{0A8EDA18-8246-4DEE-8D04-BCCBCC011910}" srcOrd="0" destOrd="0" parTransId="{B05109CC-C199-45A8-BAE1-691846A233C3}" sibTransId="{B1BAA12A-5EC9-49EE-B1A6-B261C7553DCA}"/>
    <dgm:cxn modelId="{6D94CF96-4E16-46E1-9CF5-047C04E6471D}" type="presOf" srcId="{F448B081-FF69-4D07-BB0E-E976D0FAB134}" destId="{6CC19204-3CFA-485F-8D82-0B8FD685B0D7}" srcOrd="0" destOrd="0" presId="urn:microsoft.com/office/officeart/2005/8/layout/cycle7"/>
    <dgm:cxn modelId="{D2F9E2CF-5F4B-4CC2-9825-564550F973FE}" type="presOf" srcId="{41A264BA-588F-4A65-9256-52E8C534CE0C}" destId="{0314F621-9BEA-4F60-B261-80FB1ACA8FA9}" srcOrd="0" destOrd="0" presId="urn:microsoft.com/office/officeart/2005/8/layout/cycle7"/>
    <dgm:cxn modelId="{FF2F90B7-C1C7-4947-AA3D-96A370E13418}" type="presOf" srcId="{B1BAA12A-5EC9-49EE-B1A6-B261C7553DCA}" destId="{847D2EAB-EE9D-41A1-8BEF-498CC8D8BA04}" srcOrd="0" destOrd="0" presId="urn:microsoft.com/office/officeart/2005/8/layout/cycle7"/>
    <dgm:cxn modelId="{6B8C5363-609D-416E-831A-8006BF37AA1F}" type="presOf" srcId="{4A8B2101-F50F-4D1F-BB08-7BB6001AC253}" destId="{3D627039-BB8B-4DB5-BE0B-2C0F920D0E6C}" srcOrd="1" destOrd="0" presId="urn:microsoft.com/office/officeart/2005/8/layout/cycle7"/>
    <dgm:cxn modelId="{63D745E0-54EA-405E-9123-77BA4178806F}" type="presOf" srcId="{E2EE6265-7053-4EA3-99B9-62D21CD541D6}" destId="{7B188004-3A88-4581-88DE-158DBB11DBDA}" srcOrd="0" destOrd="0" presId="urn:microsoft.com/office/officeart/2005/8/layout/cycle7"/>
    <dgm:cxn modelId="{8FF73449-2964-4A8B-AC78-1BF64828FD1C}" type="presOf" srcId="{4A8B2101-F50F-4D1F-BB08-7BB6001AC253}" destId="{5077042F-F12D-4F37-823E-C28AF67565C2}" srcOrd="0" destOrd="0" presId="urn:microsoft.com/office/officeart/2005/8/layout/cycle7"/>
    <dgm:cxn modelId="{AB40D2E9-52A6-4EF2-A2B1-282F250FA87C}" type="presOf" srcId="{0A8EDA18-8246-4DEE-8D04-BCCBCC011910}" destId="{0137F114-63E3-4BF5-A37C-E7B45B4278E7}" srcOrd="0" destOrd="0" presId="urn:microsoft.com/office/officeart/2005/8/layout/cycle7"/>
    <dgm:cxn modelId="{E74D4D09-3032-4566-99C1-83FE6CA6D16A}" type="presOf" srcId="{6C53AA11-1D5C-4C38-9296-8A1C0F7195D5}" destId="{4D1F0251-DFFE-4F83-BC79-93A2201244DF}" srcOrd="0" destOrd="0" presId="urn:microsoft.com/office/officeart/2005/8/layout/cycle7"/>
    <dgm:cxn modelId="{447FD99A-9856-46AB-892C-A368C2546255}" type="presParOf" srcId="{6CC19204-3CFA-485F-8D82-0B8FD685B0D7}" destId="{0137F114-63E3-4BF5-A37C-E7B45B4278E7}" srcOrd="0" destOrd="0" presId="urn:microsoft.com/office/officeart/2005/8/layout/cycle7"/>
    <dgm:cxn modelId="{D769B62E-57BC-4846-83FF-4C7A4B562411}" type="presParOf" srcId="{6CC19204-3CFA-485F-8D82-0B8FD685B0D7}" destId="{847D2EAB-EE9D-41A1-8BEF-498CC8D8BA04}" srcOrd="1" destOrd="0" presId="urn:microsoft.com/office/officeart/2005/8/layout/cycle7"/>
    <dgm:cxn modelId="{017E3BE2-8034-4521-9502-405554D7CA03}" type="presParOf" srcId="{847D2EAB-EE9D-41A1-8BEF-498CC8D8BA04}" destId="{0C794770-C8F6-4783-9EAE-54C2B036627A}" srcOrd="0" destOrd="0" presId="urn:microsoft.com/office/officeart/2005/8/layout/cycle7"/>
    <dgm:cxn modelId="{E672A4DF-0459-4759-AFF1-239858FAC35D}" type="presParOf" srcId="{6CC19204-3CFA-485F-8D82-0B8FD685B0D7}" destId="{0314F621-9BEA-4F60-B261-80FB1ACA8FA9}" srcOrd="2" destOrd="0" presId="urn:microsoft.com/office/officeart/2005/8/layout/cycle7"/>
    <dgm:cxn modelId="{79418C79-D673-4DBB-AD9F-0786BA3FEF28}" type="presParOf" srcId="{6CC19204-3CFA-485F-8D82-0B8FD685B0D7}" destId="{5077042F-F12D-4F37-823E-C28AF67565C2}" srcOrd="3" destOrd="0" presId="urn:microsoft.com/office/officeart/2005/8/layout/cycle7"/>
    <dgm:cxn modelId="{F88CF62E-2B1E-4B63-94B0-1DAC7523A57F}" type="presParOf" srcId="{5077042F-F12D-4F37-823E-C28AF67565C2}" destId="{3D627039-BB8B-4DB5-BE0B-2C0F920D0E6C}" srcOrd="0" destOrd="0" presId="urn:microsoft.com/office/officeart/2005/8/layout/cycle7"/>
    <dgm:cxn modelId="{480DBCE3-DBEE-4ED4-8184-A5DD3C41F5C0}" type="presParOf" srcId="{6CC19204-3CFA-485F-8D82-0B8FD685B0D7}" destId="{7B188004-3A88-4581-88DE-158DBB11DBDA}" srcOrd="4" destOrd="0" presId="urn:microsoft.com/office/officeart/2005/8/layout/cycle7"/>
    <dgm:cxn modelId="{CE415043-46A3-4526-A261-F343B6284D95}" type="presParOf" srcId="{6CC19204-3CFA-485F-8D82-0B8FD685B0D7}" destId="{4D1F0251-DFFE-4F83-BC79-93A2201244DF}" srcOrd="5" destOrd="0" presId="urn:microsoft.com/office/officeart/2005/8/layout/cycle7"/>
    <dgm:cxn modelId="{FBE9A3CA-6B1C-49B9-B07E-6A8314577D69}" type="presParOf" srcId="{4D1F0251-DFFE-4F83-BC79-93A2201244DF}" destId="{29A36C0A-8D64-483B-8B97-3D86EA2414D8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01393F-2A40-4D6B-B06A-EEB6B3B989E7}">
      <dsp:nvSpPr>
        <dsp:cNvPr id="0" name=""/>
        <dsp:cNvSpPr/>
      </dsp:nvSpPr>
      <dsp:spPr>
        <a:xfrm>
          <a:off x="4176316" y="2787583"/>
          <a:ext cx="129274" cy="129274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94E8F44-6FFD-410E-A94F-46CD2D5C80C9}">
      <dsp:nvSpPr>
        <dsp:cNvPr id="0" name=""/>
        <dsp:cNvSpPr/>
      </dsp:nvSpPr>
      <dsp:spPr>
        <a:xfrm>
          <a:off x="4063072" y="2969063"/>
          <a:ext cx="129274" cy="129274"/>
        </a:xfrm>
        <a:prstGeom prst="ellipse">
          <a:avLst/>
        </a:prstGeom>
        <a:gradFill rotWithShape="0">
          <a:gsLst>
            <a:gs pos="0">
              <a:schemeClr val="accent4">
                <a:hueOff val="1155077"/>
                <a:satOff val="-5330"/>
                <a:lumOff val="19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155077"/>
                <a:satOff val="-5330"/>
                <a:lumOff val="19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155077"/>
                <a:satOff val="-5330"/>
                <a:lumOff val="19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1155077"/>
              <a:satOff val="-5330"/>
              <a:lumOff val="196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C4820A0-DA05-4D7B-8C92-87F9B9E184D7}">
      <dsp:nvSpPr>
        <dsp:cNvPr id="0" name=""/>
        <dsp:cNvSpPr/>
      </dsp:nvSpPr>
      <dsp:spPr>
        <a:xfrm>
          <a:off x="3928109" y="3126185"/>
          <a:ext cx="129274" cy="129274"/>
        </a:xfrm>
        <a:prstGeom prst="ellipse">
          <a:avLst/>
        </a:prstGeom>
        <a:gradFill rotWithShape="0">
          <a:gsLst>
            <a:gs pos="0">
              <a:schemeClr val="accent4">
                <a:hueOff val="2310154"/>
                <a:satOff val="-10660"/>
                <a:lumOff val="39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310154"/>
                <a:satOff val="-10660"/>
                <a:lumOff val="39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310154"/>
                <a:satOff val="-10660"/>
                <a:lumOff val="39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2310154"/>
              <a:satOff val="-10660"/>
              <a:lumOff val="392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9C747C0-B911-4025-9D17-BCD028517595}">
      <dsp:nvSpPr>
        <dsp:cNvPr id="0" name=""/>
        <dsp:cNvSpPr/>
      </dsp:nvSpPr>
      <dsp:spPr>
        <a:xfrm>
          <a:off x="4089444" y="961119"/>
          <a:ext cx="129274" cy="129274"/>
        </a:xfrm>
        <a:prstGeom prst="ellipse">
          <a:avLst/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58DE1D1-9395-45A2-82B5-5DF1B7C12D95}">
      <dsp:nvSpPr>
        <dsp:cNvPr id="0" name=""/>
        <dsp:cNvSpPr/>
      </dsp:nvSpPr>
      <dsp:spPr>
        <a:xfrm>
          <a:off x="4262154" y="858201"/>
          <a:ext cx="129274" cy="129274"/>
        </a:xfrm>
        <a:prstGeom prst="ellipse">
          <a:avLst/>
        </a:prstGeom>
        <a:gradFill rotWithShape="0">
          <a:gsLst>
            <a:gs pos="0">
              <a:schemeClr val="accent4">
                <a:hueOff val="4620308"/>
                <a:satOff val="-21319"/>
                <a:lumOff val="7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620308"/>
                <a:satOff val="-21319"/>
                <a:lumOff val="7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620308"/>
                <a:satOff val="-21319"/>
                <a:lumOff val="7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4620308"/>
              <a:satOff val="-21319"/>
              <a:lumOff val="784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351CA6D-F994-4BCD-B80E-94961D93DB90}">
      <dsp:nvSpPr>
        <dsp:cNvPr id="0" name=""/>
        <dsp:cNvSpPr/>
      </dsp:nvSpPr>
      <dsp:spPr>
        <a:xfrm>
          <a:off x="4407454" y="688046"/>
          <a:ext cx="129274" cy="129274"/>
        </a:xfrm>
        <a:prstGeom prst="ellipse">
          <a:avLst/>
        </a:prstGeom>
        <a:gradFill rotWithShape="0">
          <a:gsLst>
            <a:gs pos="0">
              <a:schemeClr val="accent4">
                <a:hueOff val="5775385"/>
                <a:satOff val="-26649"/>
                <a:lumOff val="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775385"/>
                <a:satOff val="-26649"/>
                <a:lumOff val="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775385"/>
                <a:satOff val="-26649"/>
                <a:lumOff val="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5775385"/>
              <a:satOff val="-26649"/>
              <a:lumOff val="981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935B000-1B89-4F22-A07F-37DB7AAECE1B}">
      <dsp:nvSpPr>
        <dsp:cNvPr id="0" name=""/>
        <dsp:cNvSpPr/>
      </dsp:nvSpPr>
      <dsp:spPr>
        <a:xfrm>
          <a:off x="4606542" y="858201"/>
          <a:ext cx="129274" cy="129274"/>
        </a:xfrm>
        <a:prstGeom prst="ellipse">
          <a:avLst/>
        </a:prstGeom>
        <a:gradFill rotWithShape="0">
          <a:gsLst>
            <a:gs pos="0">
              <a:schemeClr val="accent4">
                <a:hueOff val="6930461"/>
                <a:satOff val="-31979"/>
                <a:lumOff val="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930461"/>
                <a:satOff val="-31979"/>
                <a:lumOff val="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930461"/>
                <a:satOff val="-31979"/>
                <a:lumOff val="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E3E70EE-0A0B-4415-9810-01F9229BEB1A}">
      <dsp:nvSpPr>
        <dsp:cNvPr id="0" name=""/>
        <dsp:cNvSpPr/>
      </dsp:nvSpPr>
      <dsp:spPr>
        <a:xfrm>
          <a:off x="4779252" y="961119"/>
          <a:ext cx="129274" cy="129274"/>
        </a:xfrm>
        <a:prstGeom prst="ellipse">
          <a:avLst/>
        </a:prstGeom>
        <a:gradFill rotWithShape="0">
          <a:gsLst>
            <a:gs pos="0">
              <a:schemeClr val="accent4">
                <a:hueOff val="8085538"/>
                <a:satOff val="-37308"/>
                <a:lumOff val="137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8085538"/>
                <a:satOff val="-37308"/>
                <a:lumOff val="137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8085538"/>
                <a:satOff val="-37308"/>
                <a:lumOff val="137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8085538"/>
              <a:satOff val="-37308"/>
              <a:lumOff val="1373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4F4BED8-C47B-47E2-8A36-5AF3478B8D05}">
      <dsp:nvSpPr>
        <dsp:cNvPr id="0" name=""/>
        <dsp:cNvSpPr/>
      </dsp:nvSpPr>
      <dsp:spPr>
        <a:xfrm>
          <a:off x="4434348" y="972440"/>
          <a:ext cx="129274" cy="129274"/>
        </a:xfrm>
        <a:prstGeom prst="ellipse">
          <a:avLst/>
        </a:prstGeom>
        <a:gradFill rotWithShape="0">
          <a:gsLst>
            <a:gs pos="0">
              <a:schemeClr val="accent4">
                <a:hueOff val="9240615"/>
                <a:satOff val="-42638"/>
                <a:lumOff val="15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240615"/>
                <a:satOff val="-42638"/>
                <a:lumOff val="15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240615"/>
                <a:satOff val="-42638"/>
                <a:lumOff val="15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9240615"/>
              <a:satOff val="-42638"/>
              <a:lumOff val="1569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156CA27-58DE-4E0D-BEC5-A08CB3482B96}">
      <dsp:nvSpPr>
        <dsp:cNvPr id="0" name=""/>
        <dsp:cNvSpPr/>
      </dsp:nvSpPr>
      <dsp:spPr>
        <a:xfrm>
          <a:off x="4434348" y="1189599"/>
          <a:ext cx="129274" cy="129274"/>
        </a:xfrm>
        <a:prstGeom prst="ellipse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B8827A0-7AB0-441B-9033-7A3736A6CF7A}">
      <dsp:nvSpPr>
        <dsp:cNvPr id="0" name=""/>
        <dsp:cNvSpPr/>
      </dsp:nvSpPr>
      <dsp:spPr>
        <a:xfrm>
          <a:off x="4036709" y="361705"/>
          <a:ext cx="5671905" cy="203901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0167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rPr>
            <a:t>Doing work experience shows passion and interest!</a:t>
          </a:r>
          <a:endParaRPr lang="en-GB" sz="3200" kern="1200" dirty="0">
            <a:solidFill>
              <a:schemeClr val="tx1">
                <a:lumMod val="75000"/>
                <a:lumOff val="25000"/>
              </a:schemeClr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4136246" y="461242"/>
        <a:ext cx="5472831" cy="1839942"/>
      </dsp:txXfrm>
    </dsp:sp>
    <dsp:sp modelId="{0433F1C6-98DA-4F25-9361-04D14E77F210}">
      <dsp:nvSpPr>
        <dsp:cNvPr id="0" name=""/>
        <dsp:cNvSpPr/>
      </dsp:nvSpPr>
      <dsp:spPr>
        <a:xfrm>
          <a:off x="2632721" y="981633"/>
          <a:ext cx="1959632" cy="172638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A4CFEDB-74D9-4B11-AEA1-A09625BE6F07}">
      <dsp:nvSpPr>
        <dsp:cNvPr id="0" name=""/>
        <dsp:cNvSpPr/>
      </dsp:nvSpPr>
      <dsp:spPr>
        <a:xfrm>
          <a:off x="3976102" y="2537651"/>
          <a:ext cx="6278839" cy="2916476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0167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 dirty="0" smtClean="0">
              <a:latin typeface="Aharoni" panose="02010803020104030203" pitchFamily="2" charset="-79"/>
              <a:cs typeface="Aharoni" panose="02010803020104030203" pitchFamily="2" charset="-79"/>
            </a:rPr>
            <a:t>Evidence that a student has done work experience shows the employer that they are motivated to get into a chosen career and that they’ve “done their homework.”</a:t>
          </a:r>
          <a:endParaRPr lang="en-GB" sz="3200" kern="1200" dirty="0"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4118473" y="2680022"/>
        <a:ext cx="5994097" cy="2631734"/>
      </dsp:txXfrm>
    </dsp:sp>
    <dsp:sp modelId="{D74691E9-30BB-4461-A5D8-0314F0D28A58}">
      <dsp:nvSpPr>
        <dsp:cNvPr id="0" name=""/>
        <dsp:cNvSpPr/>
      </dsp:nvSpPr>
      <dsp:spPr>
        <a:xfrm>
          <a:off x="679248" y="2359757"/>
          <a:ext cx="3055582" cy="305528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37F114-63E3-4BF5-A37C-E7B45B4278E7}">
      <dsp:nvSpPr>
        <dsp:cNvPr id="0" name=""/>
        <dsp:cNvSpPr/>
      </dsp:nvSpPr>
      <dsp:spPr>
        <a:xfrm>
          <a:off x="1492946" y="30825"/>
          <a:ext cx="1564114" cy="7820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b="1" kern="1200" dirty="0" smtClean="0"/>
            <a:t>Student</a:t>
          </a:r>
          <a:endParaRPr lang="en-GB" sz="2700" b="1" kern="1200" dirty="0"/>
        </a:p>
      </dsp:txBody>
      <dsp:txXfrm>
        <a:off x="1515852" y="53731"/>
        <a:ext cx="1518302" cy="736245"/>
      </dsp:txXfrm>
    </dsp:sp>
    <dsp:sp modelId="{847D2EAB-EE9D-41A1-8BEF-498CC8D8BA04}">
      <dsp:nvSpPr>
        <dsp:cNvPr id="0" name=""/>
        <dsp:cNvSpPr/>
      </dsp:nvSpPr>
      <dsp:spPr>
        <a:xfrm rot="3491879">
          <a:off x="2551767" y="1388113"/>
          <a:ext cx="814505" cy="273720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200" b="1" kern="1200"/>
        </a:p>
      </dsp:txBody>
      <dsp:txXfrm>
        <a:off x="2633883" y="1442857"/>
        <a:ext cx="650273" cy="164232"/>
      </dsp:txXfrm>
    </dsp:sp>
    <dsp:sp modelId="{0314F621-9BEA-4F60-B261-80FB1ACA8FA9}">
      <dsp:nvSpPr>
        <dsp:cNvPr id="0" name=""/>
        <dsp:cNvSpPr/>
      </dsp:nvSpPr>
      <dsp:spPr>
        <a:xfrm>
          <a:off x="2860979" y="2237064"/>
          <a:ext cx="1564114" cy="7820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b="1" kern="1200" dirty="0" smtClean="0"/>
            <a:t>Parent</a:t>
          </a:r>
          <a:endParaRPr lang="en-GB" sz="2700" b="1" kern="1200" dirty="0"/>
        </a:p>
      </dsp:txBody>
      <dsp:txXfrm>
        <a:off x="2883885" y="2259970"/>
        <a:ext cx="1518302" cy="736245"/>
      </dsp:txXfrm>
    </dsp:sp>
    <dsp:sp modelId="{5077042F-F12D-4F37-823E-C28AF67565C2}">
      <dsp:nvSpPr>
        <dsp:cNvPr id="0" name=""/>
        <dsp:cNvSpPr/>
      </dsp:nvSpPr>
      <dsp:spPr>
        <a:xfrm rot="10800000">
          <a:off x="1944661" y="2491233"/>
          <a:ext cx="814505" cy="273720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200" b="1" kern="1200"/>
        </a:p>
      </dsp:txBody>
      <dsp:txXfrm rot="10800000">
        <a:off x="2026777" y="2545977"/>
        <a:ext cx="650273" cy="164232"/>
      </dsp:txXfrm>
    </dsp:sp>
    <dsp:sp modelId="{7B188004-3A88-4581-88DE-158DBB11DBDA}">
      <dsp:nvSpPr>
        <dsp:cNvPr id="0" name=""/>
        <dsp:cNvSpPr/>
      </dsp:nvSpPr>
      <dsp:spPr>
        <a:xfrm>
          <a:off x="278733" y="2237064"/>
          <a:ext cx="1564114" cy="7820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b="1" kern="1200" dirty="0" smtClean="0"/>
            <a:t>School</a:t>
          </a:r>
          <a:endParaRPr lang="en-GB" sz="2700" b="1" kern="1200" dirty="0"/>
        </a:p>
      </dsp:txBody>
      <dsp:txXfrm>
        <a:off x="301639" y="2259970"/>
        <a:ext cx="1518302" cy="736245"/>
      </dsp:txXfrm>
    </dsp:sp>
    <dsp:sp modelId="{4D1F0251-DFFE-4F83-BC79-93A2201244DF}">
      <dsp:nvSpPr>
        <dsp:cNvPr id="0" name=""/>
        <dsp:cNvSpPr/>
      </dsp:nvSpPr>
      <dsp:spPr>
        <a:xfrm rot="17929582">
          <a:off x="1181751" y="1388113"/>
          <a:ext cx="814505" cy="273720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200" b="1" kern="1200"/>
        </a:p>
      </dsp:txBody>
      <dsp:txXfrm>
        <a:off x="1263867" y="1442857"/>
        <a:ext cx="650273" cy="1642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58DF2B-4FBC-4DF3-B918-452C3E26B9E9}" type="datetimeFigureOut">
              <a:rPr lang="en-GB" smtClean="0"/>
              <a:t>12/09/2019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C04E1C-E74B-4251-BA5B-F889FC1966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785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C37029-C4A7-42C7-8830-8F6C666D853E}" type="datetimeFigureOut">
              <a:rPr lang="en-GB" smtClean="0"/>
              <a:t>12/09/2019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C6D99-669A-449C-AD15-A1040F53E6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223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2400" y="1360488"/>
            <a:ext cx="6523038" cy="3670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15813-3D9A-47EB-BE72-951F7D436A30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35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GB" dirty="0" smtClean="0"/>
              <a:t>Aspirations</a:t>
            </a:r>
          </a:p>
          <a:p>
            <a:pPr marL="228600" indent="-228600">
              <a:buAutoNum type="arabicPeriod"/>
            </a:pPr>
            <a:r>
              <a:rPr lang="en-GB" dirty="0" smtClean="0"/>
              <a:t>Career knowledge and understanding</a:t>
            </a:r>
          </a:p>
          <a:p>
            <a:pPr marL="228600" indent="-228600">
              <a:buAutoNum type="arabicPeriod"/>
            </a:pPr>
            <a:r>
              <a:rPr lang="en-GB" dirty="0" smtClean="0"/>
              <a:t>Know about further education and what is required (including study and apprenticeships)</a:t>
            </a:r>
          </a:p>
          <a:p>
            <a:pPr marL="228600" indent="-228600">
              <a:buAutoNum type="arabicPeriod"/>
            </a:pPr>
            <a:r>
              <a:rPr lang="en-GB" dirty="0" smtClean="0"/>
              <a:t>We need to help them push the barriers, get things wrong, get out of their comfort zone and support them</a:t>
            </a:r>
          </a:p>
          <a:p>
            <a:pPr marL="228600" indent="-228600">
              <a:buAutoNum type="arabicPeriod"/>
            </a:pPr>
            <a:r>
              <a:rPr lang="en-GB" dirty="0" smtClean="0"/>
              <a:t>If</a:t>
            </a:r>
            <a:r>
              <a:rPr lang="en-GB" baseline="0" dirty="0" smtClean="0"/>
              <a:t> they think they can or they think they can’t they are right</a:t>
            </a:r>
          </a:p>
          <a:p>
            <a:pPr marL="228600" indent="-228600">
              <a:buAutoNum type="arabicPeriod"/>
            </a:pPr>
            <a:r>
              <a:rPr lang="en-GB" baseline="0" dirty="0" smtClean="0"/>
              <a:t>Growth mind-set</a:t>
            </a:r>
          </a:p>
          <a:p>
            <a:pPr marL="228600" indent="-228600">
              <a:buAutoNum type="arabicPeriod"/>
            </a:pPr>
            <a:r>
              <a:rPr lang="en-GB" baseline="0" dirty="0" smtClean="0"/>
              <a:t>Time to stand up and take action (the time will fly past)</a:t>
            </a:r>
          </a:p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1E316F-2D8E-4AD3-AE8E-A3E75A3F770E}" type="slidenum">
              <a:rPr lang="en-US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765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AA47C-DABF-4DFF-B681-BBF68D4898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5727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0F005-7B24-43CE-B60F-35082B40A6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593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52433-5879-4B98-96CA-AE8E0C1FF2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5959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8699C-C814-48D0-A89D-9BF1FDB4022E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325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8FB539-3229-4AF0-9E76-569E6997A247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30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29C1B-0743-480E-A33C-8B749694E421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474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52600"/>
            <a:ext cx="508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52600"/>
            <a:ext cx="508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DE38F-ACEA-4B91-970F-BB18BC76D4C1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3202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58D50-1487-4579-85B1-8F834E3D5D10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634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E186E-3A2C-4387-9455-F1934DDED335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9301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3869D-E4EF-4F96-82D0-637C31FBCAC1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691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03EB9-325F-4BDE-A63F-2B5626AAC9BA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280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B4273-DEDF-43C1-8F9B-E434ADF317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21661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2CE1F-0532-48F3-BB1C-CFECB6C06133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279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6FD6E-F2E7-41FB-8FEF-AD6DCD78D106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147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74516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745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10CE3-E7B8-49E7-9D5E-E3E6575D9186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6608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48" y="0"/>
            <a:ext cx="12188952" cy="6858000"/>
            <a:chOff x="3048" y="0"/>
            <a:chExt cx="12188952" cy="6858000"/>
          </a:xfrm>
        </p:grpSpPr>
        <p:sp>
          <p:nvSpPr>
            <p:cNvPr id="4" name="Rectangle 3"/>
            <p:cNvSpPr/>
            <p:nvPr/>
          </p:nvSpPr>
          <p:spPr>
            <a:xfrm>
              <a:off x="3048" y="0"/>
              <a:ext cx="1218895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prstClr val="black"/>
                </a:solidFill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574798" y="3537161"/>
              <a:ext cx="9144001" cy="196717"/>
              <a:chOff x="1523999" y="4379129"/>
              <a:chExt cx="9144001" cy="196717"/>
            </a:xfrm>
          </p:grpSpPr>
          <p:sp>
            <p:nvSpPr>
              <p:cNvPr id="19" name="Rectangle 18" descr="Gold bar"/>
              <p:cNvSpPr>
                <a:spLocks noChangeArrowheads="1"/>
              </p:cNvSpPr>
              <p:nvPr/>
            </p:nvSpPr>
            <p:spPr bwMode="auto">
              <a:xfrm rot="16200000" flipH="1">
                <a:off x="2949872" y="2953256"/>
                <a:ext cx="196717" cy="3048463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>
                <a:reflection blurRad="6350" stA="50000" endA="300" endPos="38500" dist="50800" dir="5400000" sy="-100000" algn="bl" rotWithShape="0"/>
              </a:effectLst>
              <a:extLst/>
            </p:spPr>
            <p:txBody>
              <a:bodyPr wrap="none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" name="Rectangle 19" descr="Orange bar"/>
              <p:cNvSpPr>
                <a:spLocks noChangeArrowheads="1"/>
              </p:cNvSpPr>
              <p:nvPr/>
            </p:nvSpPr>
            <p:spPr bwMode="auto">
              <a:xfrm rot="16200000" flipH="1">
                <a:off x="5998335" y="2953256"/>
                <a:ext cx="196717" cy="3048463"/>
              </a:xfrm>
              <a:prstGeom prst="rect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>
                <a:reflection blurRad="6350" stA="50000" endA="300" endPos="38500" dist="50800" dir="5400000" sy="-100000" algn="bl" rotWithShape="0"/>
              </a:effectLst>
              <a:extLst/>
            </p:spPr>
            <p:txBody>
              <a:bodyPr wrap="none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" name="Rectangle 20" descr="Slate bar"/>
              <p:cNvSpPr>
                <a:spLocks noChangeArrowheads="1"/>
              </p:cNvSpPr>
              <p:nvPr/>
            </p:nvSpPr>
            <p:spPr bwMode="auto">
              <a:xfrm rot="16200000" flipH="1">
                <a:off x="9045410" y="2953256"/>
                <a:ext cx="196717" cy="3048463"/>
              </a:xfrm>
              <a:prstGeom prst="rect">
                <a:avLst/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>
                <a:reflection blurRad="6350" stA="50000" endA="300" endPos="38500" dist="50800" dir="5400000" sy="-100000" algn="bl" rotWithShape="0"/>
              </a:effectLst>
              <a:extLst/>
            </p:spPr>
            <p:txBody>
              <a:bodyPr wrap="none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56115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>
                <a:solidFill>
                  <a:schemeClr val="tx1"/>
                </a:solidFill>
              </a:defRPr>
            </a:lvl1pPr>
            <a:lvl2pPr marL="257168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2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8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91261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3375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accent3"/>
                </a:solidFill>
              </a:defRPr>
            </a:lvl1pPr>
          </a:lstStyle>
          <a:p>
            <a:fld id="{5DE3B5DE-687E-4601-9C25-48F7ABE0D7C5}" type="datetime1">
              <a:rPr lang="en-US" smtClean="0">
                <a:solidFill>
                  <a:srgbClr val="A5A5A5"/>
                </a:solidFill>
              </a:rPr>
              <a:pPr/>
              <a:t>9/12/2019</a:t>
            </a:fld>
            <a:endParaRPr lang="en-US">
              <a:solidFill>
                <a:srgbClr val="A5A5A5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accent3"/>
                </a:solidFill>
              </a:defRPr>
            </a:lvl1pPr>
          </a:lstStyle>
          <a:p>
            <a:endParaRPr lang="en-US">
              <a:solidFill>
                <a:srgbClr val="A5A5A5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6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>
                <a:solidFill>
                  <a:srgbClr val="A5A5A5"/>
                </a:solidFill>
              </a:rPr>
              <a:pPr/>
              <a:t>‹#›</a:t>
            </a:fld>
            <a:endParaRPr lang="en-US">
              <a:solidFill>
                <a:srgbClr val="A5A5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9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accent3"/>
                </a:solidFill>
              </a:defRPr>
            </a:lvl1pPr>
          </a:lstStyle>
          <a:p>
            <a:fld id="{96AC42F1-294F-4AFB-8F78-2EF579F09459}" type="datetime1">
              <a:rPr lang="en-US" smtClean="0">
                <a:solidFill>
                  <a:srgbClr val="A5A5A5"/>
                </a:solidFill>
              </a:rPr>
              <a:pPr/>
              <a:t>9/12/2019</a:t>
            </a:fld>
            <a:endParaRPr lang="en-US">
              <a:solidFill>
                <a:srgbClr val="A5A5A5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accent3"/>
                </a:solidFill>
              </a:defRPr>
            </a:lvl1pPr>
          </a:lstStyle>
          <a:p>
            <a:endParaRPr lang="en-US">
              <a:solidFill>
                <a:srgbClr val="A5A5A5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6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>
                <a:solidFill>
                  <a:srgbClr val="A5A5A5"/>
                </a:solidFill>
              </a:rPr>
              <a:pPr/>
              <a:t>‹#›</a:t>
            </a:fld>
            <a:endParaRPr lang="en-US">
              <a:solidFill>
                <a:srgbClr val="A5A5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93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/>
            </a:lvl1pPr>
            <a:lvl2pPr marL="257168" indent="0">
              <a:buNone/>
              <a:defRPr sz="1125"/>
            </a:lvl2pPr>
            <a:lvl3pPr marL="514337" indent="0">
              <a:buNone/>
              <a:defRPr sz="1013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2" indent="0">
              <a:buNone/>
              <a:defRPr sz="900"/>
            </a:lvl7pPr>
            <a:lvl8pPr marL="1800180" indent="0">
              <a:buNone/>
              <a:defRPr sz="900"/>
            </a:lvl8pPr>
            <a:lvl9pPr marL="205734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62262"/>
          </a:xfrm>
          <a:prstGeom prst="rect">
            <a:avLst/>
          </a:prstGeom>
        </p:spPr>
        <p:txBody>
          <a:bodyPr anchor="b"/>
          <a:lstStyle>
            <a:lvl1pPr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accent3"/>
                </a:solidFill>
              </a:defRPr>
            </a:lvl1pPr>
          </a:lstStyle>
          <a:p>
            <a:fld id="{1580A6EB-69F5-4723-B5E3-A6D9E36A957A}" type="datetime1">
              <a:rPr lang="en-US" smtClean="0">
                <a:solidFill>
                  <a:srgbClr val="A5A5A5"/>
                </a:solidFill>
              </a:rPr>
              <a:pPr/>
              <a:t>9/12/2019</a:t>
            </a:fld>
            <a:endParaRPr lang="en-US">
              <a:solidFill>
                <a:srgbClr val="A5A5A5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accent3"/>
                </a:solidFill>
              </a:defRPr>
            </a:lvl1pPr>
          </a:lstStyle>
          <a:p>
            <a:endParaRPr lang="en-US">
              <a:solidFill>
                <a:srgbClr val="A5A5A5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6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>
                <a:solidFill>
                  <a:srgbClr val="A5A5A5"/>
                </a:solidFill>
              </a:rPr>
              <a:pPr/>
              <a:t>‹#›</a:t>
            </a:fld>
            <a:endParaRPr lang="en-US">
              <a:solidFill>
                <a:srgbClr val="A5A5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00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accent3"/>
                </a:solidFill>
              </a:defRPr>
            </a:lvl1pPr>
          </a:lstStyle>
          <a:p>
            <a:fld id="{0FB02ED0-9CAE-481B-8D1D-B242F0282967}" type="datetime1">
              <a:rPr lang="en-US" smtClean="0">
                <a:solidFill>
                  <a:srgbClr val="A5A5A5"/>
                </a:solidFill>
              </a:rPr>
              <a:pPr/>
              <a:t>9/12/2019</a:t>
            </a:fld>
            <a:endParaRPr lang="en-US">
              <a:solidFill>
                <a:srgbClr val="A5A5A5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accent3"/>
                </a:solidFill>
              </a:defRPr>
            </a:lvl1pPr>
          </a:lstStyle>
          <a:p>
            <a:endParaRPr lang="en-US">
              <a:solidFill>
                <a:srgbClr val="A5A5A5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6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>
                <a:solidFill>
                  <a:srgbClr val="A5A5A5"/>
                </a:solidFill>
              </a:rPr>
              <a:pPr/>
              <a:t>‹#›</a:t>
            </a:fld>
            <a:endParaRPr lang="en-US">
              <a:solidFill>
                <a:srgbClr val="A5A5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32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665" y="2193929"/>
            <a:ext cx="5157787" cy="3978275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665" y="1489075"/>
            <a:ext cx="5157787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68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2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8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1" y="2193929"/>
            <a:ext cx="5156200" cy="3978275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489075"/>
            <a:ext cx="515620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68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2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8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74638"/>
            <a:ext cx="10515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accent3"/>
                </a:solidFill>
              </a:defRPr>
            </a:lvl1pPr>
          </a:lstStyle>
          <a:p>
            <a:fld id="{4696AB3F-7B84-45BD-A122-497866A73F4B}" type="datetime1">
              <a:rPr lang="en-US" smtClean="0">
                <a:solidFill>
                  <a:srgbClr val="A5A5A5"/>
                </a:solidFill>
              </a:rPr>
              <a:pPr/>
              <a:t>9/12/2019</a:t>
            </a:fld>
            <a:endParaRPr lang="en-US">
              <a:solidFill>
                <a:srgbClr val="A5A5A5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8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accent3"/>
                </a:solidFill>
              </a:defRPr>
            </a:lvl1pPr>
          </a:lstStyle>
          <a:p>
            <a:endParaRPr lang="en-US">
              <a:solidFill>
                <a:srgbClr val="A5A5A5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356356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>
                <a:solidFill>
                  <a:srgbClr val="A5A5A5"/>
                </a:solidFill>
              </a:rPr>
              <a:pPr/>
              <a:t>‹#›</a:t>
            </a:fld>
            <a:endParaRPr lang="en-US">
              <a:solidFill>
                <a:srgbClr val="A5A5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52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accent3"/>
                </a:solidFill>
              </a:defRPr>
            </a:lvl1pPr>
          </a:lstStyle>
          <a:p>
            <a:fld id="{6395E536-1457-4CE4-8497-197239F05587}" type="datetime1">
              <a:rPr lang="en-US" smtClean="0">
                <a:solidFill>
                  <a:srgbClr val="A5A5A5"/>
                </a:solidFill>
              </a:rPr>
              <a:pPr/>
              <a:t>9/12/2019</a:t>
            </a:fld>
            <a:endParaRPr lang="en-US">
              <a:solidFill>
                <a:srgbClr val="A5A5A5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accent3"/>
                </a:solidFill>
              </a:defRPr>
            </a:lvl1pPr>
          </a:lstStyle>
          <a:p>
            <a:endParaRPr lang="en-US">
              <a:solidFill>
                <a:srgbClr val="A5A5A5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6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>
                <a:solidFill>
                  <a:srgbClr val="A5A5A5"/>
                </a:solidFill>
              </a:rPr>
              <a:pPr/>
              <a:t>‹#›</a:t>
            </a:fld>
            <a:endParaRPr lang="en-US">
              <a:solidFill>
                <a:srgbClr val="A5A5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13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accent3"/>
                </a:solidFill>
              </a:defRPr>
            </a:lvl1pPr>
          </a:lstStyle>
          <a:p>
            <a:fld id="{A4AF2F65-2726-4707-A7A6-DE21D14E80C5}" type="datetime1">
              <a:rPr lang="en-US" smtClean="0">
                <a:solidFill>
                  <a:srgbClr val="A5A5A5"/>
                </a:solidFill>
              </a:rPr>
              <a:pPr/>
              <a:t>9/12/2019</a:t>
            </a:fld>
            <a:endParaRPr lang="en-US">
              <a:solidFill>
                <a:srgbClr val="A5A5A5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accent3"/>
                </a:solidFill>
              </a:defRPr>
            </a:lvl1pPr>
          </a:lstStyle>
          <a:p>
            <a:endParaRPr lang="en-US">
              <a:solidFill>
                <a:srgbClr val="A5A5A5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6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>
                <a:solidFill>
                  <a:srgbClr val="A5A5A5"/>
                </a:solidFill>
              </a:rPr>
              <a:pPr/>
              <a:t>‹#›</a:t>
            </a:fld>
            <a:endParaRPr lang="en-US">
              <a:solidFill>
                <a:srgbClr val="A5A5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00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8A42C-545F-4279-ACE3-4B3C45D0FB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83688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  <a:lvl2pPr marL="257168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5" indent="0">
              <a:buNone/>
              <a:defRPr sz="563"/>
            </a:lvl5pPr>
            <a:lvl6pPr marL="1285843" indent="0">
              <a:buNone/>
              <a:defRPr sz="563"/>
            </a:lvl6pPr>
            <a:lvl7pPr marL="1543012" indent="0">
              <a:buNone/>
              <a:defRPr sz="563"/>
            </a:lvl7pPr>
            <a:lvl8pPr marL="1800180" indent="0">
              <a:buNone/>
              <a:defRPr sz="563"/>
            </a:lvl8pPr>
            <a:lvl9pPr marL="2057348" indent="0">
              <a:buNone/>
              <a:defRPr sz="56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accent3"/>
                </a:solidFill>
              </a:defRPr>
            </a:lvl1pPr>
          </a:lstStyle>
          <a:p>
            <a:fld id="{1FA85564-6B99-4FC4-9CE3-22E750398B2E}" type="datetime1">
              <a:rPr lang="en-US" smtClean="0">
                <a:solidFill>
                  <a:srgbClr val="A5A5A5"/>
                </a:solidFill>
              </a:rPr>
              <a:pPr/>
              <a:t>9/12/2019</a:t>
            </a:fld>
            <a:endParaRPr lang="en-US">
              <a:solidFill>
                <a:srgbClr val="A5A5A5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accent3"/>
                </a:solidFill>
              </a:defRPr>
            </a:lvl1pPr>
          </a:lstStyle>
          <a:p>
            <a:endParaRPr lang="en-US">
              <a:solidFill>
                <a:srgbClr val="A5A5A5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6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>
                <a:solidFill>
                  <a:srgbClr val="A5A5A5"/>
                </a:solidFill>
              </a:rPr>
              <a:pPr/>
              <a:t>‹#›</a:t>
            </a:fld>
            <a:endParaRPr lang="en-US">
              <a:solidFill>
                <a:srgbClr val="A5A5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92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257168" indent="0">
              <a:buNone/>
              <a:defRPr sz="1575"/>
            </a:lvl2pPr>
            <a:lvl3pPr marL="514337" indent="0">
              <a:buNone/>
              <a:defRPr sz="1350"/>
            </a:lvl3pPr>
            <a:lvl4pPr marL="771506" indent="0">
              <a:buNone/>
              <a:defRPr sz="1125"/>
            </a:lvl4pPr>
            <a:lvl5pPr marL="1028675" indent="0">
              <a:buNone/>
              <a:defRPr sz="1125"/>
            </a:lvl5pPr>
            <a:lvl6pPr marL="1285843" indent="0">
              <a:buNone/>
              <a:defRPr sz="1125"/>
            </a:lvl6pPr>
            <a:lvl7pPr marL="1543012" indent="0">
              <a:buNone/>
              <a:defRPr sz="1125"/>
            </a:lvl7pPr>
            <a:lvl8pPr marL="1800180" indent="0">
              <a:buNone/>
              <a:defRPr sz="1125"/>
            </a:lvl8pPr>
            <a:lvl9pPr marL="2057348" indent="0">
              <a:buNone/>
              <a:defRPr sz="1125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  <a:lvl2pPr marL="257168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5" indent="0">
              <a:buNone/>
              <a:defRPr sz="563"/>
            </a:lvl5pPr>
            <a:lvl6pPr marL="1285843" indent="0">
              <a:buNone/>
              <a:defRPr sz="563"/>
            </a:lvl6pPr>
            <a:lvl7pPr marL="1543012" indent="0">
              <a:buNone/>
              <a:defRPr sz="563"/>
            </a:lvl7pPr>
            <a:lvl8pPr marL="1800180" indent="0">
              <a:buNone/>
              <a:defRPr sz="563"/>
            </a:lvl8pPr>
            <a:lvl9pPr marL="2057348" indent="0">
              <a:buNone/>
              <a:defRPr sz="56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accent3"/>
                </a:solidFill>
              </a:defRPr>
            </a:lvl1pPr>
          </a:lstStyle>
          <a:p>
            <a:fld id="{2BCD2BEA-7F40-407D-B082-13022E8B2C99}" type="datetime1">
              <a:rPr lang="en-US" smtClean="0">
                <a:solidFill>
                  <a:srgbClr val="A5A5A5"/>
                </a:solidFill>
              </a:rPr>
              <a:pPr/>
              <a:t>9/12/2019</a:t>
            </a:fld>
            <a:endParaRPr lang="en-US">
              <a:solidFill>
                <a:srgbClr val="A5A5A5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accent3"/>
                </a:solidFill>
              </a:defRPr>
            </a:lvl1pPr>
          </a:lstStyle>
          <a:p>
            <a:endParaRPr lang="en-US">
              <a:solidFill>
                <a:srgbClr val="A5A5A5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6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>
                <a:solidFill>
                  <a:srgbClr val="A5A5A5"/>
                </a:solidFill>
              </a:rPr>
              <a:pPr/>
              <a:t>‹#›</a:t>
            </a:fld>
            <a:endParaRPr lang="en-US">
              <a:solidFill>
                <a:srgbClr val="A5A5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2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accent3"/>
                </a:solidFill>
              </a:defRPr>
            </a:lvl1pPr>
          </a:lstStyle>
          <a:p>
            <a:fld id="{BFD467DE-D084-42AA-B27F-22F6084CB8BB}" type="datetime1">
              <a:rPr lang="en-US" smtClean="0">
                <a:solidFill>
                  <a:srgbClr val="A5A5A5"/>
                </a:solidFill>
              </a:rPr>
              <a:pPr/>
              <a:t>9/12/2019</a:t>
            </a:fld>
            <a:endParaRPr lang="en-US">
              <a:solidFill>
                <a:srgbClr val="A5A5A5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accent3"/>
                </a:solidFill>
              </a:defRPr>
            </a:lvl1pPr>
          </a:lstStyle>
          <a:p>
            <a:endParaRPr lang="en-US">
              <a:solidFill>
                <a:srgbClr val="A5A5A5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6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>
                <a:solidFill>
                  <a:srgbClr val="A5A5A5"/>
                </a:solidFill>
              </a:rPr>
              <a:pPr/>
              <a:t>‹#›</a:t>
            </a:fld>
            <a:endParaRPr lang="en-US">
              <a:solidFill>
                <a:srgbClr val="A5A5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16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accent3"/>
                </a:solidFill>
              </a:defRPr>
            </a:lvl1pPr>
          </a:lstStyle>
          <a:p>
            <a:fld id="{3782E027-C2A0-4932-A761-986BAD82B671}" type="datetime1">
              <a:rPr lang="en-US" smtClean="0">
                <a:solidFill>
                  <a:srgbClr val="A5A5A5"/>
                </a:solidFill>
              </a:rPr>
              <a:pPr/>
              <a:t>9/12/2019</a:t>
            </a:fld>
            <a:endParaRPr lang="en-US">
              <a:solidFill>
                <a:srgbClr val="A5A5A5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accent3"/>
                </a:solidFill>
              </a:defRPr>
            </a:lvl1pPr>
          </a:lstStyle>
          <a:p>
            <a:endParaRPr lang="en-US">
              <a:solidFill>
                <a:srgbClr val="A5A5A5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6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>
                <a:solidFill>
                  <a:srgbClr val="A5A5A5"/>
                </a:solidFill>
              </a:rPr>
              <a:pPr/>
              <a:t>‹#›</a:t>
            </a:fld>
            <a:endParaRPr lang="en-US">
              <a:solidFill>
                <a:srgbClr val="A5A5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34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0CE91-0F52-4DF7-990A-32B1AF66F129}" type="datetimeFigureOut">
              <a:rPr lang="en-GB" smtClean="0"/>
              <a:t>12/09/2019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85CC2-AA3F-4CDB-86E0-542F8ADA1F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0815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0CE91-0F52-4DF7-990A-32B1AF66F129}" type="datetimeFigureOut">
              <a:rPr lang="en-GB" smtClean="0"/>
              <a:t>12/09/2019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85CC2-AA3F-4CDB-86E0-542F8ADA1F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4719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0CE91-0F52-4DF7-990A-32B1AF66F129}" type="datetimeFigureOut">
              <a:rPr lang="en-GB" smtClean="0"/>
              <a:t>12/09/2019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85CC2-AA3F-4CDB-86E0-542F8ADA1F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8321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0CE91-0F52-4DF7-990A-32B1AF66F129}" type="datetimeFigureOut">
              <a:rPr lang="en-GB" smtClean="0"/>
              <a:t>12/09/2019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85CC2-AA3F-4CDB-86E0-542F8ADA1F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7957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0CE91-0F52-4DF7-990A-32B1AF66F129}" type="datetimeFigureOut">
              <a:rPr lang="en-GB" smtClean="0"/>
              <a:t>12/09/2019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85CC2-AA3F-4CDB-86E0-542F8ADA1F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2224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0CE91-0F52-4DF7-990A-32B1AF66F129}" type="datetimeFigureOut">
              <a:rPr lang="en-GB" smtClean="0"/>
              <a:t>12/09/2019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85CC2-AA3F-4CDB-86E0-542F8ADA1F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989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2CA2A-92D0-4B5C-8480-70FAC00709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88642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0CE91-0F52-4DF7-990A-32B1AF66F129}" type="datetimeFigureOut">
              <a:rPr lang="en-GB" smtClean="0"/>
              <a:t>12/09/2019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85CC2-AA3F-4CDB-86E0-542F8ADA1F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4680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0CE91-0F52-4DF7-990A-32B1AF66F129}" type="datetimeFigureOut">
              <a:rPr lang="en-GB" smtClean="0"/>
              <a:t>12/09/2019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85CC2-AA3F-4CDB-86E0-542F8ADA1F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8750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0CE91-0F52-4DF7-990A-32B1AF66F129}" type="datetimeFigureOut">
              <a:rPr lang="en-GB" smtClean="0"/>
              <a:t>12/09/2019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85CC2-AA3F-4CDB-86E0-542F8ADA1F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6567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0CE91-0F52-4DF7-990A-32B1AF66F129}" type="datetimeFigureOut">
              <a:rPr lang="en-GB" smtClean="0"/>
              <a:t>12/09/2019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85CC2-AA3F-4CDB-86E0-542F8ADA1F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779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0CE91-0F52-4DF7-990A-32B1AF66F129}" type="datetimeFigureOut">
              <a:rPr lang="en-GB" smtClean="0"/>
              <a:t>12/09/2019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85CC2-AA3F-4CDB-86E0-542F8ADA1F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7902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48" y="0"/>
            <a:ext cx="12188952" cy="6858000"/>
            <a:chOff x="3048" y="0"/>
            <a:chExt cx="12188952" cy="6858000"/>
          </a:xfrm>
        </p:grpSpPr>
        <p:sp>
          <p:nvSpPr>
            <p:cNvPr id="4" name="Rectangle 3"/>
            <p:cNvSpPr/>
            <p:nvPr/>
          </p:nvSpPr>
          <p:spPr>
            <a:xfrm>
              <a:off x="3048" y="0"/>
              <a:ext cx="1218895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574798" y="3537161"/>
              <a:ext cx="9144001" cy="196717"/>
              <a:chOff x="1523999" y="4379129"/>
              <a:chExt cx="9144001" cy="196717"/>
            </a:xfrm>
          </p:grpSpPr>
          <p:sp>
            <p:nvSpPr>
              <p:cNvPr id="19" name="Rectangle 18" descr="Gold bar"/>
              <p:cNvSpPr>
                <a:spLocks noChangeArrowheads="1"/>
              </p:cNvSpPr>
              <p:nvPr/>
            </p:nvSpPr>
            <p:spPr bwMode="auto">
              <a:xfrm rot="16200000" flipH="1">
                <a:off x="2949872" y="2953256"/>
                <a:ext cx="196717" cy="3048463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>
                <a:reflection blurRad="6350" stA="50000" endA="300" endPos="38500" dist="50800" dir="5400000" sy="-100000" algn="bl" rotWithShape="0"/>
              </a:effectLst>
              <a:ex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0" name="Rectangle 19" descr="Orange bar"/>
              <p:cNvSpPr>
                <a:spLocks noChangeArrowheads="1"/>
              </p:cNvSpPr>
              <p:nvPr/>
            </p:nvSpPr>
            <p:spPr bwMode="auto">
              <a:xfrm rot="16200000" flipH="1">
                <a:off x="5998335" y="2953256"/>
                <a:ext cx="196717" cy="3048463"/>
              </a:xfrm>
              <a:prstGeom prst="rect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>
                <a:reflection blurRad="6350" stA="50000" endA="300" endPos="38500" dist="50800" dir="5400000" sy="-100000" algn="bl" rotWithShape="0"/>
              </a:effectLst>
              <a:ex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1" name="Rectangle 20" descr="Slate bar"/>
              <p:cNvSpPr>
                <a:spLocks noChangeArrowheads="1"/>
              </p:cNvSpPr>
              <p:nvPr/>
            </p:nvSpPr>
            <p:spPr bwMode="auto">
              <a:xfrm rot="16200000" flipH="1">
                <a:off x="9045410" y="2953256"/>
                <a:ext cx="196717" cy="3048463"/>
              </a:xfrm>
              <a:prstGeom prst="rect">
                <a:avLst/>
              </a:prstGeom>
              <a:solidFill>
                <a:schemeClr val="accent6"/>
              </a:solidFill>
              <a:ln w="9525">
                <a:noFill/>
                <a:miter lim="800000"/>
                <a:headEnd/>
                <a:tailEnd/>
              </a:ln>
              <a:effectLst>
                <a:reflection blurRad="6350" stA="50000" endA="300" endPos="38500" dist="50800" dir="5400000" sy="-100000" algn="bl" rotWithShape="0"/>
              </a:effectLst>
              <a:ex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56115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91261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3B5DE-687E-4601-9C25-48F7ABE0D7C5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E4A4DB-036F-4816-A98C-42C4167E83C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73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AC42F1-294F-4AFB-8F78-2EF579F09459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E4A4DB-036F-4816-A98C-42C4167E83C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0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62262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80A6EB-69F5-4723-B5E3-A6D9E36A957A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E4A4DB-036F-4816-A98C-42C4167E83C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86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B02ED0-9CAE-481B-8D1D-B242F0282967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E4A4DB-036F-4816-A98C-42C4167E83C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80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664" y="2193927"/>
            <a:ext cx="5157787" cy="397827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664" y="1489075"/>
            <a:ext cx="5157787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1" y="2193927"/>
            <a:ext cx="5156200" cy="397827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489075"/>
            <a:ext cx="5156200" cy="6413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74638"/>
            <a:ext cx="10515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96AB3F-7B84-45BD-A122-497866A73F4B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8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E4A4DB-036F-4816-A98C-42C4167E83C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07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F6CA6-0BB8-45B7-9ADC-44D8E6E154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20577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5E536-1457-4CE4-8497-197239F05587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E4A4DB-036F-4816-A98C-42C4167E83C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63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F2F65-2726-4707-A7A6-DE21D14E80C5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E4A4DB-036F-4816-A98C-42C4167E83C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10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A85564-6B99-4FC4-9CE3-22E750398B2E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E4A4DB-036F-4816-A98C-42C4167E83C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77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D2BEA-7F40-407D-B082-13022E8B2C99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E4A4DB-036F-4816-A98C-42C4167E83C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72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467DE-D084-42AA-B27F-22F6084CB8BB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E4A4DB-036F-4816-A98C-42C4167E83C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26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82E027-C2A0-4932-A761-986BAD82B671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E4A4DB-036F-4816-A98C-42C4167E83C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66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8DE65-2956-4658-9DDE-224E957758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0110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13855-442D-467E-968F-7BB9C8F81A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1984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5E52F-E33C-442D-A4F5-6B908AE763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973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62A25-2978-423B-B67F-4A58A1A2F7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5733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F8876D6-AC3D-4FEA-8B16-DFC456CA42F2}" type="slidenum">
              <a:rPr lang="en-US" altLang="en-US">
                <a:latin typeface="Garamond" panose="02020404030301010803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17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752600"/>
            <a:ext cx="10363200" cy="426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ED73A0F-A220-44B6-9183-7EDB1CD3653D}" type="slidenum">
              <a:rPr lang="en-GB" alt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2235200" y="1"/>
            <a:ext cx="8128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4000" b="1" smtClean="0">
                <a:solidFill>
                  <a:srgbClr val="000000"/>
                </a:solidFill>
              </a:rPr>
              <a:t>Yateley School</a:t>
            </a:r>
            <a:endParaRPr lang="en-GB" sz="2400" b="1" smtClean="0">
              <a:solidFill>
                <a:srgbClr val="000000"/>
              </a:solidFill>
            </a:endParaRPr>
          </a:p>
        </p:txBody>
      </p:sp>
      <p:sp>
        <p:nvSpPr>
          <p:cNvPr id="1033" name="Text Box 12"/>
          <p:cNvSpPr txBox="1">
            <a:spLocks noChangeArrowheads="1"/>
          </p:cNvSpPr>
          <p:nvPr/>
        </p:nvSpPr>
        <p:spPr bwMode="auto">
          <a:xfrm>
            <a:off x="3048000" y="609600"/>
            <a:ext cx="650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2400" smtClean="0">
                <a:solidFill>
                  <a:srgbClr val="FF0000"/>
                </a:solidFill>
              </a:rPr>
              <a:t>A Performing Arts College</a:t>
            </a:r>
            <a:endParaRPr lang="en-GB" sz="2400" smtClean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229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6"/>
            <a:ext cx="12188952" cy="6858006"/>
            <a:chOff x="-2728" y="-5"/>
            <a:chExt cx="12188952" cy="6858006"/>
          </a:xfrm>
        </p:grpSpPr>
        <p:sp>
          <p:nvSpPr>
            <p:cNvPr id="26" name="Rectangle 25"/>
            <p:cNvSpPr/>
            <p:nvPr/>
          </p:nvSpPr>
          <p:spPr>
            <a:xfrm>
              <a:off x="-2728" y="1"/>
              <a:ext cx="1218895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prstClr val="white"/>
                </a:solidFill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-2727" y="-5"/>
              <a:ext cx="716424" cy="6858000"/>
              <a:chOff x="-2727" y="-5"/>
              <a:chExt cx="716424" cy="6858000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-2727" y="-5"/>
                <a:ext cx="571473" cy="6858000"/>
                <a:chOff x="6048440" y="-936481"/>
                <a:chExt cx="196717" cy="9144001"/>
              </a:xfrm>
            </p:grpSpPr>
            <p:sp>
              <p:nvSpPr>
                <p:cNvPr id="46" name="Rectangle 45" descr="Gold bar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6048440" y="5159057"/>
                  <a:ext cx="196717" cy="3048463"/>
                </a:xfrm>
                <a:prstGeom prst="rect">
                  <a:avLst/>
                </a:prstGeom>
                <a:solidFill>
                  <a:schemeClr val="accent6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algn="ctr"/>
                  <a:endParaRPr lang="en-US" sz="135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7" name="Rectangle 46" descr="Orange bar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6048440" y="2110594"/>
                  <a:ext cx="196717" cy="3048463"/>
                </a:xfrm>
                <a:prstGeom prst="rect">
                  <a:avLst/>
                </a:prstGeom>
                <a:solidFill>
                  <a:schemeClr val="accent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algn="ctr"/>
                  <a:endParaRPr lang="en-US" sz="135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" name="Rectangle 47" descr="Slate bar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6048440" y="-936481"/>
                  <a:ext cx="196717" cy="3048463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algn="ctr"/>
                  <a:endParaRPr lang="en-US" sz="135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566005" y="-5"/>
                <a:ext cx="147692" cy="6858000"/>
                <a:chOff x="6048440" y="-936481"/>
                <a:chExt cx="196717" cy="9144001"/>
              </a:xfrm>
            </p:grpSpPr>
            <p:sp>
              <p:nvSpPr>
                <p:cNvPr id="43" name="Rectangle 42" descr="Gold bar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6048440" y="5159057"/>
                  <a:ext cx="196717" cy="3048463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100000">
                      <a:prstClr val="white"/>
                    </a:gs>
                  </a:gsLst>
                  <a:lin ang="0" scaled="1"/>
                  <a:tileRect/>
                </a:gra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algn="ctr"/>
                  <a:endParaRPr lang="en-US" sz="135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4" name="Rectangle 43" descr="Orange bar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6048440" y="2110594"/>
                  <a:ext cx="196717" cy="3048463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100000">
                      <a:prstClr val="white"/>
                    </a:gs>
                  </a:gsLst>
                  <a:lin ang="0" scaled="1"/>
                  <a:tileRect/>
                </a:gra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algn="ctr"/>
                  <a:endParaRPr lang="en-US" sz="135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5" name="Rectangle 44" descr="Slate bar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6048440" y="-936481"/>
                  <a:ext cx="196717" cy="3048463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algn="ctr"/>
                  <a:endParaRPr lang="en-US" sz="135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2" name="Rectangle 41"/>
              <p:cNvSpPr/>
              <p:nvPr/>
            </p:nvSpPr>
            <p:spPr>
              <a:xfrm>
                <a:off x="646782" y="-5"/>
                <a:ext cx="45719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accent3"/>
                </a:solidFill>
              </a:defRPr>
            </a:lvl1pPr>
          </a:lstStyle>
          <a:p>
            <a:fld id="{CA734DBA-6852-4C6A-AB8B-E28C0C52CB53}" type="datetime1">
              <a:rPr lang="en-US" smtClean="0">
                <a:solidFill>
                  <a:srgbClr val="A5A5A5"/>
                </a:solidFill>
              </a:rPr>
              <a:pPr/>
              <a:t>9/12/2019</a:t>
            </a:fld>
            <a:endParaRPr lang="en-US">
              <a:solidFill>
                <a:srgbClr val="A5A5A5"/>
              </a:solidFill>
            </a:endParaRPr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accent3"/>
                </a:solidFill>
              </a:defRPr>
            </a:lvl1pPr>
          </a:lstStyle>
          <a:p>
            <a:endParaRPr lang="en-US">
              <a:solidFill>
                <a:srgbClr val="A5A5A5"/>
              </a:solidFill>
            </a:endParaRPr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6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3"/>
                </a:solidFill>
              </a:defRPr>
            </a:lvl1pPr>
          </a:lstStyle>
          <a:p>
            <a:fld id="{10E4A4DB-036F-4816-A98C-42C4167E83C5}" type="slidenum">
              <a:rPr lang="en-US" smtClean="0">
                <a:solidFill>
                  <a:srgbClr val="A5A5A5"/>
                </a:solidFill>
              </a:rPr>
              <a:pPr/>
              <a:t>‹#›</a:t>
            </a:fld>
            <a:endParaRPr lang="en-US">
              <a:solidFill>
                <a:srgbClr val="A5A5A5"/>
              </a:solidFill>
            </a:endParaRPr>
          </a:p>
        </p:txBody>
      </p:sp>
      <p:sp>
        <p:nvSpPr>
          <p:cNvPr id="3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38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28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514337" rtl="0" eaLnBrk="1" latinLnBrk="0" hangingPunct="1">
        <a:spcBef>
          <a:spcPct val="0"/>
        </a:spcBef>
        <a:buNone/>
        <a:defRPr sz="2475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4" indent="-128585" algn="l" defTabSz="514337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2" indent="-128585" algn="l" defTabSz="514337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1" indent="-128585" algn="l" defTabSz="514337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8" indent="-128585" algn="l" defTabSz="514337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4" indent="-128585" algn="l" defTabSz="514337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8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2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8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0CE91-0F52-4DF7-990A-32B1AF66F129}" type="datetimeFigureOut">
              <a:rPr lang="en-GB" smtClean="0"/>
              <a:t>12/09/2019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85CC2-AA3F-4CDB-86E0-542F8ADA1F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387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6"/>
            <a:ext cx="12188952" cy="6858006"/>
            <a:chOff x="-2728" y="-5"/>
            <a:chExt cx="12188952" cy="6858006"/>
          </a:xfrm>
        </p:grpSpPr>
        <p:sp>
          <p:nvSpPr>
            <p:cNvPr id="26" name="Rectangle 25"/>
            <p:cNvSpPr/>
            <p:nvPr/>
          </p:nvSpPr>
          <p:spPr>
            <a:xfrm>
              <a:off x="-2728" y="1"/>
              <a:ext cx="1218895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-2727" y="-5"/>
              <a:ext cx="716424" cy="6858000"/>
              <a:chOff x="-2727" y="-5"/>
              <a:chExt cx="716424" cy="6858000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-2727" y="-5"/>
                <a:ext cx="571473" cy="6858000"/>
                <a:chOff x="6048440" y="-936481"/>
                <a:chExt cx="196717" cy="9144001"/>
              </a:xfrm>
            </p:grpSpPr>
            <p:sp>
              <p:nvSpPr>
                <p:cNvPr id="46" name="Rectangle 45" descr="Gold bar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6048440" y="5159057"/>
                  <a:ext cx="196717" cy="3048463"/>
                </a:xfrm>
                <a:prstGeom prst="rect">
                  <a:avLst/>
                </a:prstGeom>
                <a:solidFill>
                  <a:schemeClr val="accent6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Rectangle 46" descr="Orange bar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6048440" y="2110594"/>
                  <a:ext cx="196717" cy="3048463"/>
                </a:xfrm>
                <a:prstGeom prst="rect">
                  <a:avLst/>
                </a:prstGeom>
                <a:solidFill>
                  <a:schemeClr val="accent4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Rectangle 47" descr="Slate bar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6048440" y="-936481"/>
                  <a:ext cx="196717" cy="3048463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566005" y="-5"/>
                <a:ext cx="147692" cy="6858000"/>
                <a:chOff x="6048440" y="-936481"/>
                <a:chExt cx="196717" cy="9144001"/>
              </a:xfrm>
            </p:grpSpPr>
            <p:sp>
              <p:nvSpPr>
                <p:cNvPr id="43" name="Rectangle 42" descr="Gold bar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6048440" y="5159057"/>
                  <a:ext cx="196717" cy="3048463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100000">
                      <a:prstClr val="white"/>
                    </a:gs>
                  </a:gsLst>
                  <a:lin ang="0" scaled="1"/>
                  <a:tileRect/>
                </a:gra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Rectangle 43" descr="Orange bar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6048440" y="2110594"/>
                  <a:ext cx="196717" cy="3048463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100000">
                      <a:prstClr val="white"/>
                    </a:gs>
                  </a:gsLst>
                  <a:lin ang="0" scaled="1"/>
                  <a:tileRect/>
                </a:gra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Rectangle 44" descr="Slate bar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6048440" y="-936481"/>
                  <a:ext cx="196717" cy="3048463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 w="9525">
                  <a:noFill/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Rectangle 41"/>
              <p:cNvSpPr/>
              <p:nvPr/>
            </p:nvSpPr>
            <p:spPr>
              <a:xfrm>
                <a:off x="646782" y="-5"/>
                <a:ext cx="45719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34DBA-6852-4C6A-AB8B-E28C0C52CB53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E4A4DB-036F-4816-A98C-42C4167E83C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38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982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800" rtl="0" eaLnBrk="1" latinLnBrk="0" hangingPunct="1"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learningsupport@yateley.hants.sch.uk" TargetMode="External"/><Relationship Id="rId2" Type="http://schemas.openxmlformats.org/officeDocument/2006/relationships/hyperlink" Target="mailto:exams@yateley.hants.sch.uk" TargetMode="Externa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25157" y="1506071"/>
            <a:ext cx="10628555" cy="46708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b="1" dirty="0"/>
              <a:t>5 Dec-19 </a:t>
            </a:r>
            <a:r>
              <a:rPr lang="en-GB" sz="2400" dirty="0"/>
              <a:t>	Subject Review Evening</a:t>
            </a:r>
          </a:p>
          <a:p>
            <a:pPr marL="0" indent="0">
              <a:buNone/>
            </a:pPr>
            <a:r>
              <a:rPr lang="en-GB" sz="2400" b="1" dirty="0"/>
              <a:t>3 Apr-20</a:t>
            </a:r>
            <a:r>
              <a:rPr lang="en-GB" sz="2400" dirty="0"/>
              <a:t>	Subject Review Day</a:t>
            </a:r>
          </a:p>
          <a:p>
            <a:pPr marL="0" indent="0">
              <a:buNone/>
            </a:pPr>
            <a:endParaRPr lang="en-GB" sz="2400" b="1" dirty="0"/>
          </a:p>
          <a:p>
            <a:pPr marL="0" indent="0">
              <a:buNone/>
            </a:pPr>
            <a:r>
              <a:rPr lang="en-GB" sz="2400" b="1" dirty="0"/>
              <a:t>28 Nov-19	</a:t>
            </a:r>
            <a:r>
              <a:rPr lang="en-GB" sz="2400" dirty="0"/>
              <a:t>Report 1</a:t>
            </a:r>
          </a:p>
          <a:p>
            <a:pPr marL="0" indent="0">
              <a:buNone/>
            </a:pPr>
            <a:r>
              <a:rPr lang="en-GB" sz="2400" b="1" dirty="0"/>
              <a:t>26 Mar-20</a:t>
            </a:r>
            <a:r>
              <a:rPr lang="en-GB" sz="2400" dirty="0"/>
              <a:t>	Report 2</a:t>
            </a:r>
          </a:p>
          <a:p>
            <a:pPr marL="0" indent="0">
              <a:buNone/>
            </a:pPr>
            <a:r>
              <a:rPr lang="en-GB" sz="2400" b="1" dirty="0"/>
              <a:t>21 Jul-20</a:t>
            </a:r>
            <a:r>
              <a:rPr lang="en-GB" sz="2400" dirty="0"/>
              <a:t>	End of year report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b="1" dirty="0">
                <a:solidFill>
                  <a:srgbClr val="FF0000"/>
                </a:solidFill>
              </a:rPr>
              <a:t>Monday 13th July </a:t>
            </a:r>
            <a:r>
              <a:rPr lang="en-GB" sz="2400" dirty="0"/>
              <a:t>to</a:t>
            </a:r>
            <a:r>
              <a:rPr lang="en-GB" sz="2400" b="1" dirty="0">
                <a:solidFill>
                  <a:srgbClr val="FF0000"/>
                </a:solidFill>
              </a:rPr>
              <a:t> Friday 17th July 2020 = </a:t>
            </a:r>
            <a:r>
              <a:rPr lang="en-GB" sz="2400" dirty="0">
                <a:solidFill>
                  <a:srgbClr val="FF0000"/>
                </a:solidFill>
              </a:rPr>
              <a:t>Y10 Work Experience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Summer Term </a:t>
            </a:r>
            <a:r>
              <a:rPr lang="en-GB" sz="2400" b="1" dirty="0" smtClean="0"/>
              <a:t>2020 </a:t>
            </a:r>
            <a:r>
              <a:rPr lang="en-GB" sz="2400" b="1" dirty="0"/>
              <a:t>	</a:t>
            </a:r>
            <a:r>
              <a:rPr lang="en-GB" sz="2400" dirty="0"/>
              <a:t>Sixth Form Information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Key Calendar Events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409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GB" sz="2400" dirty="0" smtClean="0">
                <a:latin typeface="+mj-lt"/>
              </a:rPr>
              <a:t>Take </a:t>
            </a:r>
            <a:r>
              <a:rPr lang="en-GB" sz="2400" dirty="0">
                <a:latin typeface="+mj-lt"/>
              </a:rPr>
              <a:t>an </a:t>
            </a:r>
            <a:r>
              <a:rPr lang="en-GB" sz="2400" dirty="0" smtClean="0">
                <a:latin typeface="+mj-lt"/>
              </a:rPr>
              <a:t>interest!</a:t>
            </a:r>
            <a:endParaRPr lang="en-GB" sz="2400" dirty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GB" sz="2400" dirty="0">
                <a:latin typeface="+mj-lt"/>
              </a:rPr>
              <a:t>Find out how to help</a:t>
            </a:r>
          </a:p>
          <a:p>
            <a:pPr>
              <a:spcAft>
                <a:spcPts val="600"/>
              </a:spcAft>
            </a:pPr>
            <a:r>
              <a:rPr lang="en-GB" sz="2400" dirty="0">
                <a:latin typeface="+mj-lt"/>
              </a:rPr>
              <a:t>Set the balance between work and social life </a:t>
            </a:r>
            <a:r>
              <a:rPr lang="en-GB" sz="2400" u="sng" dirty="0">
                <a:latin typeface="+mj-lt"/>
              </a:rPr>
              <a:t>in agreement</a:t>
            </a:r>
            <a:r>
              <a:rPr lang="en-GB" sz="2400" dirty="0">
                <a:latin typeface="+mj-lt"/>
              </a:rPr>
              <a:t>. Be flexible.</a:t>
            </a:r>
          </a:p>
          <a:p>
            <a:pPr>
              <a:spcAft>
                <a:spcPts val="600"/>
              </a:spcAft>
            </a:pPr>
            <a:r>
              <a:rPr lang="en-GB" sz="2400" dirty="0">
                <a:latin typeface="+mj-lt"/>
              </a:rPr>
              <a:t>Students  - demotivated/overwhelmed/struggling with demands on time? Listen, empathise and encourage – don’t criticise.</a:t>
            </a:r>
          </a:p>
          <a:p>
            <a:pPr>
              <a:spcAft>
                <a:spcPts val="600"/>
              </a:spcAft>
            </a:pPr>
            <a:r>
              <a:rPr lang="en-GB" sz="2400" dirty="0">
                <a:latin typeface="+mj-lt"/>
              </a:rPr>
              <a:t>80/20 rule. If your child is sticking to what they are supposed to be doing 80% of the time, they will be doing alright </a:t>
            </a:r>
          </a:p>
          <a:p>
            <a:pPr>
              <a:spcAft>
                <a:spcPts val="600"/>
              </a:spcAft>
            </a:pPr>
            <a:r>
              <a:rPr lang="en-GB" sz="2400" dirty="0">
                <a:latin typeface="+mj-lt"/>
              </a:rPr>
              <a:t>Encourage a sense of perspective. </a:t>
            </a:r>
            <a:r>
              <a:rPr lang="en-GB" sz="2400" u="sng" dirty="0">
                <a:latin typeface="+mj-lt"/>
              </a:rPr>
              <a:t>Growth </a:t>
            </a:r>
            <a:r>
              <a:rPr lang="en-GB" sz="2400" u="sng" dirty="0" err="1">
                <a:latin typeface="+mj-lt"/>
              </a:rPr>
              <a:t>mindset</a:t>
            </a:r>
            <a:r>
              <a:rPr lang="en-GB" sz="2400" u="sng" dirty="0">
                <a:latin typeface="+mj-lt"/>
              </a:rPr>
              <a:t>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Important points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79882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5188" y="1989139"/>
            <a:ext cx="7918450" cy="2339975"/>
          </a:xfrm>
        </p:spPr>
        <p:txBody>
          <a:bodyPr/>
          <a:lstStyle/>
          <a:p>
            <a:pPr marL="609600" indent="-609600" algn="ctr">
              <a:lnSpc>
                <a:spcPct val="80000"/>
              </a:lnSpc>
              <a:buNone/>
            </a:pPr>
            <a:r>
              <a:rPr lang="en-US" alt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GCSE Course </a:t>
            </a:r>
          </a:p>
          <a:p>
            <a:pPr marL="609600" indent="-609600" algn="ctr">
              <a:lnSpc>
                <a:spcPct val="80000"/>
              </a:lnSpc>
              <a:buNone/>
            </a:pPr>
            <a:r>
              <a:rPr lang="en-US" alt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&amp; </a:t>
            </a:r>
          </a:p>
          <a:p>
            <a:pPr marL="609600" indent="-609600" algn="ctr">
              <a:lnSpc>
                <a:spcPct val="80000"/>
              </a:lnSpc>
              <a:buNone/>
            </a:pPr>
            <a:r>
              <a:rPr lang="en-US" alt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Examination Information </a:t>
            </a:r>
          </a:p>
          <a:p>
            <a:pPr marL="609600" indent="-609600" algn="ctr">
              <a:lnSpc>
                <a:spcPct val="80000"/>
              </a:lnSpc>
              <a:buNone/>
            </a:pPr>
            <a:r>
              <a:rPr lang="en-US" altLang="en-US" sz="4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2019 </a:t>
            </a:r>
            <a:r>
              <a:rPr lang="en-US" alt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- </a:t>
            </a:r>
            <a:r>
              <a:rPr lang="en-US" altLang="en-US" sz="4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2021</a:t>
            </a:r>
            <a:endParaRPr lang="en-US" altLang="en-US" sz="4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1140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641" t="19143" r="15588" b="4328"/>
          <a:stretch/>
        </p:blipFill>
        <p:spPr>
          <a:xfrm>
            <a:off x="4020456" y="1358031"/>
            <a:ext cx="7024915" cy="49305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37016" y="2096437"/>
            <a:ext cx="3017383" cy="345371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altLang="en-US" sz="4400" kern="0" dirty="0" smtClean="0">
                <a:latin typeface="Aharoni" panose="02010803020104030203" pitchFamily="2" charset="-79"/>
                <a:cs typeface="Aharoni" panose="02010803020104030203" pitchFamily="2" charset="-79"/>
              </a:rPr>
              <a:t>A very </a:t>
            </a:r>
            <a:r>
              <a:rPr lang="en-US" altLang="en-US" sz="4400" kern="0" dirty="0">
                <a:latin typeface="Aharoni" panose="02010803020104030203" pitchFamily="2" charset="-79"/>
                <a:cs typeface="Aharoni" panose="02010803020104030203" pitchFamily="2" charset="-79"/>
              </a:rPr>
              <a:t>u</a:t>
            </a:r>
            <a:r>
              <a:rPr lang="en-US" altLang="en-US" sz="4400" kern="0" dirty="0" smtClean="0">
                <a:latin typeface="Aharoni" panose="02010803020104030203" pitchFamily="2" charset="-79"/>
                <a:cs typeface="Aharoni" panose="02010803020104030203" pitchFamily="2" charset="-79"/>
              </a:rPr>
              <a:t>seful document to put on your fridge!</a:t>
            </a:r>
            <a:endParaRPr lang="en-US" altLang="en-US" sz="4400" kern="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1194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61170" y="1588446"/>
            <a:ext cx="7918450" cy="1439862"/>
          </a:xfrm>
        </p:spPr>
        <p:txBody>
          <a:bodyPr/>
          <a:lstStyle/>
          <a:p>
            <a:pPr marL="609600" indent="-609600" algn="ctr">
              <a:lnSpc>
                <a:spcPct val="80000"/>
              </a:lnSpc>
              <a:buNone/>
            </a:pPr>
            <a:r>
              <a:rPr lang="en-US" alt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Contact Information</a:t>
            </a:r>
          </a:p>
          <a:p>
            <a:pPr marL="609600" indent="-609600" algn="ctr">
              <a:lnSpc>
                <a:spcPct val="80000"/>
              </a:lnSpc>
              <a:buNone/>
            </a:pPr>
            <a:r>
              <a:rPr lang="en-US" altLang="en-US" b="1" dirty="0" smtClean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Mrs Julie Stimson </a:t>
            </a:r>
          </a:p>
          <a:p>
            <a:pPr marL="609600" indent="-609600" algn="ctr">
              <a:lnSpc>
                <a:spcPct val="80000"/>
              </a:lnSpc>
              <a:buNone/>
            </a:pPr>
            <a:endParaRPr lang="en-US" altLang="en-US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609600" indent="-609600" algn="ctr">
              <a:lnSpc>
                <a:spcPct val="80000"/>
              </a:lnSpc>
              <a:buNone/>
            </a:pPr>
            <a:r>
              <a:rPr lang="en-US" alt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Exams Officer</a:t>
            </a:r>
          </a:p>
          <a:p>
            <a:pPr marL="609600" indent="-609600" algn="ctr">
              <a:lnSpc>
                <a:spcPct val="80000"/>
              </a:lnSpc>
              <a:buNone/>
            </a:pPr>
            <a:r>
              <a:rPr lang="en-US" altLang="en-US" dirty="0" smtClean="0">
                <a:latin typeface="Aharoni" panose="02010803020104030203" pitchFamily="2" charset="-79"/>
                <a:cs typeface="Aharoni" panose="02010803020104030203" pitchFamily="2" charset="-79"/>
                <a:hlinkClick r:id="rId2"/>
              </a:rPr>
              <a:t>exams@yateley.hants.sch.uk</a:t>
            </a:r>
            <a:endParaRPr lang="en-US" altLang="en-US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609600" indent="-609600" algn="ctr">
              <a:lnSpc>
                <a:spcPct val="80000"/>
              </a:lnSpc>
              <a:buNone/>
            </a:pPr>
            <a:endParaRPr lang="en-US" altLang="en-US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609600" indent="-609600" algn="ctr">
              <a:lnSpc>
                <a:spcPct val="80000"/>
              </a:lnSpc>
              <a:buNone/>
            </a:pPr>
            <a:r>
              <a:rPr lang="en-US" altLang="en-US" b="1" dirty="0" err="1" smtClean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Mrs</a:t>
            </a:r>
            <a:r>
              <a:rPr lang="en-US" altLang="en-US" b="1" dirty="0" smtClean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L </a:t>
            </a:r>
            <a:r>
              <a:rPr lang="en-US" altLang="en-US" b="1" dirty="0" err="1" smtClean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Goredema</a:t>
            </a:r>
            <a:r>
              <a:rPr lang="en-US" alt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marL="609600" indent="-609600" algn="ctr">
              <a:lnSpc>
                <a:spcPct val="80000"/>
              </a:lnSpc>
              <a:buNone/>
            </a:pPr>
            <a:r>
              <a:rPr lang="en-US" alt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Head of Learning Support</a:t>
            </a:r>
          </a:p>
          <a:p>
            <a:pPr marL="609600" indent="-609600" algn="ctr">
              <a:lnSpc>
                <a:spcPct val="80000"/>
              </a:lnSpc>
              <a:buNone/>
            </a:pPr>
            <a:r>
              <a:rPr lang="en-US" altLang="en-US" dirty="0" smtClean="0">
                <a:latin typeface="Aharoni" panose="02010803020104030203" pitchFamily="2" charset="-79"/>
                <a:cs typeface="Aharoni" panose="02010803020104030203" pitchFamily="2" charset="-79"/>
                <a:hlinkClick r:id="rId3"/>
              </a:rPr>
              <a:t>access@yateley.hants.sch.uk</a:t>
            </a:r>
            <a:endParaRPr lang="en-US" altLang="en-US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609600" indent="-609600" algn="ctr">
              <a:lnSpc>
                <a:spcPct val="80000"/>
              </a:lnSpc>
              <a:buNone/>
            </a:pPr>
            <a:endParaRPr lang="en-US" altLang="en-US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2670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1086" y="3933372"/>
            <a:ext cx="9144000" cy="1039906"/>
          </a:xfrm>
        </p:spPr>
        <p:txBody>
          <a:bodyPr>
            <a:noAutofit/>
          </a:bodyPr>
          <a:lstStyle/>
          <a:p>
            <a:r>
              <a:rPr lang="en-GB" sz="115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WORK EXPERIENCE</a:t>
            </a:r>
            <a:endParaRPr lang="en-GB" sz="115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815" y="139849"/>
            <a:ext cx="507236" cy="90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3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496" y="545951"/>
            <a:ext cx="11962504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Why does </a:t>
            </a:r>
            <a:r>
              <a:rPr kumimoji="0" lang="en-GB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Yateley</a:t>
            </a:r>
            <a:r>
              <a:rPr kumimoji="0" lang="en-GB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 School do Work Experience?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BECAUSE WE KNOW THE 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IMPACT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WORK EXPERIENCE HAS!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815" y="139849"/>
            <a:ext cx="507236" cy="90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3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7426" y="290456"/>
            <a:ext cx="11944574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Students like Amy Chau has been performing in the English National Opera's production of Noyes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Fludde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recently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Mrs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Chau wrote to us at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Yateley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School saying "Amy had a fabulous time performing in Noyes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Fludde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, and thought the director Lyndsey Turner was brilliant, and had a great time working with her. Thank you for letting her take part in this, and signing it off.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This opportunity came as a direct result of sending off for the work experience in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Yr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10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 </a:t>
            </a: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Amy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wrote to 5 opera companies, 4 of them gave her different opportunities (she did them all). English National Opera put her on the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Baylis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programme, which is an outreach programme for 14-18yr olds. At one of the singing workshops they mentioned they might use her in an upcoming production. We heard nothing for 6 months, but then they offered her Noyes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Fludde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 At the end of the production, the director of music, Martin Fitzpatrick, invited her to audition for the English National Opera Youth Company. We will see what happens! </a:t>
            </a: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would like to thank the school for making Amy do work experience, because as a 14 year old it would not have entered her head to write off to these people off her own will. </a:t>
            </a:r>
            <a:endParaRPr kumimoji="0" lang="en-GB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She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also did a week’s experience at Opera Holland Parks production office, workshops at Glyndebourne Opera, and spent Year 10 in the Youth Company of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Garsington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Opera Company. That led to performing last summer at the big opera house at John Paul Getty Jnr's estate. </a:t>
            </a: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All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this happened because she was told to apply for work experience!!"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815" y="139849"/>
            <a:ext cx="507236" cy="90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2" y="435843"/>
            <a:ext cx="8905888" cy="6228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9240819" y="117693"/>
            <a:ext cx="2528047" cy="618630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rPr>
              <a:t>Young people </a:t>
            </a:r>
            <a:endParaRPr kumimoji="0" lang="en-GB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dobe Gothic Std B" panose="020B0800000000000000" pitchFamily="34" charset="-128"/>
              <a:ea typeface="Adobe Gothic Std B" panose="020B0800000000000000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rPr>
              <a:t>are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rPr>
              <a:t>more likely to be successful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rPr>
              <a:t>when looking for a career if they have done 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rPr>
              <a:t>work experience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dobe Gothic Std B" panose="020B0800000000000000" pitchFamily="34" charset="-128"/>
              <a:ea typeface="Adobe Gothic Std B" panose="020B0800000000000000" pitchFamily="34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815" y="139849"/>
            <a:ext cx="507236" cy="90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0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32446"/>
            <a:ext cx="960276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rPr>
              <a:t>If a student has no idea of what they want to do, work 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rPr>
              <a:t>experience is a perfect way to sample 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rPr>
              <a:t>one or more jobs 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rPr>
              <a:t>YES...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Gothic Std B" panose="020B0800000000000000" pitchFamily="34" charset="-128"/>
              <a:ea typeface="Adobe Gothic Std B" panose="020B0800000000000000" pitchFamily="34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rPr>
              <a:t>Our students sometimes do 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rPr>
              <a:t>more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rPr>
              <a:t> than one placement in the work experience week!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Gothic Std B" panose="020B0800000000000000" pitchFamily="34" charset="-128"/>
              <a:ea typeface="Adobe Gothic Std B" panose="020B0800000000000000" pitchFamily="34" charset="-128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485" y="2326971"/>
            <a:ext cx="2510566" cy="1684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711" y="4447972"/>
            <a:ext cx="1558114" cy="1558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815" y="139849"/>
            <a:ext cx="507236" cy="90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57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6" y="182880"/>
            <a:ext cx="11672048" cy="654065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645459" y="5534416"/>
            <a:ext cx="111664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It’s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the best way to get a real sense of a chosen industry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student gets to speak to employees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and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ask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them questions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5459" y="6239435"/>
            <a:ext cx="3751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McLaren, Woking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2223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200" dirty="0" err="1" smtClean="0"/>
              <a:t>Headteacher</a:t>
            </a:r>
            <a:endParaRPr lang="en-GB" sz="32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6600" dirty="0" smtClean="0"/>
              <a:t>Mr P German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414695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054347228"/>
              </p:ext>
            </p:extLst>
          </p:nvPr>
        </p:nvGraphicFramePr>
        <p:xfrm>
          <a:off x="677121" y="699247"/>
          <a:ext cx="11035267" cy="5513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1887661" y="-500477"/>
            <a:ext cx="86141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815" y="139849"/>
            <a:ext cx="507236" cy="90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8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79879" y="584036"/>
            <a:ext cx="653911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If 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a student is 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floundering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and 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can’t be bothered about their 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career</a:t>
            </a:r>
            <a:r>
              <a:rPr lang="en-GB" sz="4400" dirty="0" smtClean="0">
                <a:solidFill>
                  <a:prstClr val="black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WORK EXPERIENCE 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might 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just be the kick start they 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need!!! 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79057" cy="19316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4824"/>
            <a:ext cx="2779056" cy="1852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815" y="139849"/>
            <a:ext cx="507236" cy="909254"/>
          </a:xfrm>
          <a:prstGeom prst="rect">
            <a:avLst/>
          </a:prstGeom>
        </p:spPr>
      </p:pic>
      <p:pic>
        <p:nvPicPr>
          <p:cNvPr id="2052" name="Picture 4" descr="Image result for frtni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1605"/>
            <a:ext cx="2779056" cy="156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netfli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7388"/>
            <a:ext cx="2779056" cy="156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37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2389" y="108606"/>
            <a:ext cx="11658599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Work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experience gently introduces a student to the world of 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work.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They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get to learn the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do’s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 and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don’ts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work hours (not school hours), building their confidence in working with adults, initiating conversations and eye contact, planning their travel to their work placement, time-keeping and getting an idea of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the skills 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they need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to thrive in the workplace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815" y="139849"/>
            <a:ext cx="507236" cy="90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7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6391" y="1187824"/>
            <a:ext cx="1193560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The student might impress them that much that they get a job from it!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haroni" panose="02010803020104030203" pitchFamily="2" charset="-79"/>
                <a:cs typeface="Aharoni" panose="02010803020104030203" pitchFamily="2" charset="-79"/>
              </a:rPr>
              <a:t>Many of our students have been given holiday work from their placements.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815" y="139849"/>
            <a:ext cx="507236" cy="90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024" y="147534"/>
            <a:ext cx="1153757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</a:rPr>
              <a:t>We know that it is all about </a:t>
            </a: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</a:rPr>
              <a:t>NETWORKING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these days.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</a:rPr>
              <a:t>Work experience will help our students build their contacts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and, you never know, they might even 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</a:rPr>
              <a:t>be given the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</a:rPr>
              <a:t>heads up about a future job or 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</a:rPr>
              <a:t>be recommended to another company for a job!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7074"/>
            <a:ext cx="12207401" cy="26109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815" y="139849"/>
            <a:ext cx="507236" cy="90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9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65059" y="1680446"/>
            <a:ext cx="652630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rPr>
              <a:t>And yes…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Gothic Std B" panose="020B0800000000000000" pitchFamily="34" charset="-128"/>
              <a:ea typeface="Adobe Gothic Std B" panose="020B0800000000000000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rPr>
              <a:t>Work 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rPr>
              <a:t>experience does give 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rPr>
              <a:t>our students something 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rPr>
              <a:t>to put on 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rPr>
              <a:t>their 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rPr>
              <a:t>CV!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1" y="264111"/>
            <a:ext cx="5006308" cy="60027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815" y="139849"/>
            <a:ext cx="507236" cy="90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7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49103"/>
            <a:ext cx="12192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Mrs </a:t>
            </a:r>
            <a:r>
              <a:rPr kumimoji="0" lang="en-GB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Dethick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 our Work Experience Co-ordinator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will be taking the Year 10 Assembly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Wednesday 9</a:t>
            </a:r>
            <a:r>
              <a:rPr kumimoji="0" lang="en-GB" sz="2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th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 October 2019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to launch Work Experience and hand out lots of information.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In the meantime please note that Work Experience will take place from: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Monday 13</a:t>
            </a:r>
            <a:r>
              <a:rPr kumimoji="0" lang="en-GB" sz="2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th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 July 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to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 Friday 17</a:t>
            </a:r>
            <a:r>
              <a:rPr kumimoji="0" lang="en-GB" sz="2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th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 July 2020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Aharoni" panose="02010803020104030203" pitchFamily="2" charset="-79"/>
              </a:rPr>
              <a:t>Please start talking to your children about work experience!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obe Gothic Std B" panose="020B0800000000000000" pitchFamily="34" charset="-128"/>
              <a:ea typeface="Adobe Gothic Std B" panose="020B0800000000000000" pitchFamily="34" charset="-128"/>
              <a:cs typeface="Aharoni" panose="02010803020104030203" pitchFamily="2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815" y="139849"/>
            <a:ext cx="507236" cy="90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8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514" y="462338"/>
            <a:ext cx="4396926" cy="3308264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GB" sz="6600" dirty="0" smtClean="0"/>
              <a:t>Support for Success</a:t>
            </a:r>
            <a:endParaRPr lang="en-GB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981" y="4443573"/>
            <a:ext cx="4181582" cy="952928"/>
          </a:xfr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GB" sz="4400" b="1" dirty="0" smtClean="0">
                <a:solidFill>
                  <a:schemeClr val="tx1"/>
                </a:solidFill>
              </a:rPr>
              <a:t>Mr B. Coggan</a:t>
            </a:r>
            <a:endParaRPr lang="en-GB" sz="44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s://31.media.tumblr.com/2f36357c41a4bf5c8f5f0450cda8c234/tumblr_inline_ni2ved5qLG1sbcn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868" y="331975"/>
            <a:ext cx="5851241" cy="5321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139" y="5454658"/>
            <a:ext cx="2467265" cy="122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5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982" y="171896"/>
            <a:ext cx="11222804" cy="143087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GB" sz="5000" dirty="0" smtClean="0"/>
              <a:t>What will the next two years look like?</a:t>
            </a:r>
            <a:endParaRPr lang="en-GB" sz="5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667" y="4696691"/>
            <a:ext cx="3239433" cy="216130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9618" y="1695236"/>
            <a:ext cx="4969501" cy="300145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988" y="1695236"/>
            <a:ext cx="4966374" cy="300145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0" name="Cloud Callout 9"/>
          <p:cNvSpPr/>
          <p:nvPr/>
        </p:nvSpPr>
        <p:spPr>
          <a:xfrm>
            <a:off x="4707160" y="2629090"/>
            <a:ext cx="2638862" cy="1859928"/>
          </a:xfrm>
          <a:prstGeom prst="cloudCallou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</a:rPr>
              <a:t>????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93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282" y="182171"/>
            <a:ext cx="7750139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GB" sz="6000" dirty="0" smtClean="0"/>
              <a:t>The reality……..</a:t>
            </a:r>
            <a:endParaRPr lang="en-GB" sz="6000" dirty="0"/>
          </a:p>
        </p:txBody>
      </p:sp>
      <p:pic>
        <p:nvPicPr>
          <p:cNvPr id="1026" name="Picture 2" descr="Image result for my parents called me a li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980" y="1469204"/>
            <a:ext cx="9688530" cy="5239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32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64275" y="1448479"/>
            <a:ext cx="8023217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 smtClean="0">
                <a:ln>
                  <a:solidFill>
                    <a:srgbClr val="5B9BD5">
                      <a:lumMod val="20000"/>
                      <a:lumOff val="80000"/>
                    </a:srgbClr>
                  </a:solidFill>
                </a:ln>
                <a:solidFill>
                  <a:schemeClr val="accent6"/>
                </a:solidFill>
              </a:rPr>
              <a:t>attendance</a:t>
            </a:r>
            <a:r>
              <a:rPr lang="en-GB" sz="4000" b="1" dirty="0" err="1" smtClean="0">
                <a:ln>
                  <a:solidFill>
                    <a:srgbClr val="5B9BD5">
                      <a:lumMod val="20000"/>
                      <a:lumOff val="80000"/>
                    </a:srgbClr>
                  </a:solidFill>
                </a:ln>
                <a:solidFill>
                  <a:prstClr val="black"/>
                </a:solidFill>
              </a:rPr>
              <a:t>@</a:t>
            </a:r>
            <a:r>
              <a:rPr lang="en-GB" sz="4000" b="1" dirty="0" err="1" smtClean="0">
                <a:ln>
                  <a:solidFill>
                    <a:srgbClr val="5B9BD5">
                      <a:lumMod val="20000"/>
                      <a:lumOff val="80000"/>
                    </a:srgbClr>
                  </a:solidFill>
                </a:ln>
                <a:solidFill>
                  <a:schemeClr val="accent5"/>
                </a:solidFill>
              </a:rPr>
              <a:t>yateley</a:t>
            </a:r>
            <a:endParaRPr lang="en-GB" sz="4000" b="1" dirty="0">
              <a:ln>
                <a:solidFill>
                  <a:srgbClr val="5B9BD5">
                    <a:lumMod val="20000"/>
                    <a:lumOff val="80000"/>
                  </a:srgbClr>
                </a:solidFill>
              </a:ln>
              <a:solidFill>
                <a:schemeClr val="accent5"/>
              </a:solidFill>
            </a:endParaRPr>
          </a:p>
          <a:p>
            <a:pPr algn="ctr"/>
            <a:endParaRPr lang="en-GB" sz="4000" b="1" dirty="0">
              <a:ln>
                <a:solidFill>
                  <a:srgbClr val="5B9BD5">
                    <a:lumMod val="20000"/>
                    <a:lumOff val="80000"/>
                  </a:srgbClr>
                </a:solidFill>
              </a:ln>
              <a:solidFill>
                <a:prstClr val="black"/>
              </a:solidFill>
            </a:endParaRPr>
          </a:p>
          <a:p>
            <a:pPr algn="ctr"/>
            <a:r>
              <a:rPr lang="en-GB" sz="4000" b="1" dirty="0" smtClean="0">
                <a:ln>
                  <a:solidFill>
                    <a:srgbClr val="5B9BD5">
                      <a:lumMod val="20000"/>
                      <a:lumOff val="80000"/>
                    </a:srgbClr>
                  </a:solidFill>
                </a:ln>
                <a:solidFill>
                  <a:prstClr val="black"/>
                </a:solidFill>
              </a:rPr>
              <a:t>Average </a:t>
            </a:r>
            <a:r>
              <a:rPr lang="en-GB" sz="4000" b="1" dirty="0">
                <a:ln>
                  <a:solidFill>
                    <a:srgbClr val="5B9BD5">
                      <a:lumMod val="20000"/>
                      <a:lumOff val="80000"/>
                    </a:srgbClr>
                  </a:solidFill>
                </a:ln>
                <a:solidFill>
                  <a:prstClr val="black"/>
                </a:solidFill>
              </a:rPr>
              <a:t>Attendance </a:t>
            </a:r>
            <a:r>
              <a:rPr lang="en-GB" sz="4000" b="1" dirty="0" smtClean="0">
                <a:ln>
                  <a:solidFill>
                    <a:srgbClr val="5B9BD5">
                      <a:lumMod val="20000"/>
                      <a:lumOff val="80000"/>
                    </a:srgbClr>
                  </a:solidFill>
                </a:ln>
                <a:solidFill>
                  <a:prstClr val="black"/>
                </a:solidFill>
              </a:rPr>
              <a:t>2018-19</a:t>
            </a:r>
          </a:p>
          <a:p>
            <a:pPr marL="428615" indent="-428615" algn="ctr">
              <a:buFont typeface="Arial" panose="020B0604020202020204" pitchFamily="34" charset="0"/>
              <a:buChar char="•"/>
            </a:pPr>
            <a:endParaRPr lang="en-GB" sz="4000" b="1" dirty="0" smtClean="0">
              <a:ln>
                <a:solidFill>
                  <a:srgbClr val="5B9BD5">
                    <a:lumMod val="20000"/>
                    <a:lumOff val="80000"/>
                  </a:srgbClr>
                </a:solidFill>
              </a:ln>
              <a:solidFill>
                <a:prstClr val="black"/>
              </a:solidFill>
            </a:endParaRPr>
          </a:p>
          <a:p>
            <a:r>
              <a:rPr lang="en-GB" sz="4000" b="1" dirty="0" smtClean="0">
                <a:ln>
                  <a:solidFill>
                    <a:srgbClr val="5B9BD5">
                      <a:lumMod val="20000"/>
                      <a:lumOff val="80000"/>
                    </a:srgbClr>
                  </a:solidFill>
                </a:ln>
                <a:solidFill>
                  <a:prstClr val="black"/>
                </a:solidFill>
              </a:rPr>
              <a:t>Year 7 – 11 	= 	94.7 %</a:t>
            </a:r>
          </a:p>
          <a:p>
            <a:r>
              <a:rPr lang="en-GB" sz="4000" b="1" dirty="0" smtClean="0">
                <a:ln>
                  <a:solidFill>
                    <a:srgbClr val="5B9BD5">
                      <a:lumMod val="20000"/>
                      <a:lumOff val="80000"/>
                    </a:srgbClr>
                  </a:solidFill>
                </a:ln>
                <a:solidFill>
                  <a:prstClr val="black"/>
                </a:solidFill>
              </a:rPr>
              <a:t>Year </a:t>
            </a:r>
            <a:r>
              <a:rPr lang="en-GB" sz="4000" b="1" dirty="0">
                <a:ln>
                  <a:solidFill>
                    <a:srgbClr val="5B9BD5">
                      <a:lumMod val="20000"/>
                      <a:lumOff val="80000"/>
                    </a:srgbClr>
                  </a:solidFill>
                </a:ln>
                <a:solidFill>
                  <a:prstClr val="black"/>
                </a:solidFill>
              </a:rPr>
              <a:t>9  		=	95.2%</a:t>
            </a:r>
          </a:p>
        </p:txBody>
      </p:sp>
    </p:spTree>
    <p:extLst>
      <p:ext uri="{BB962C8B-B14F-4D97-AF65-F5344CB8AC3E}">
        <p14:creationId xmlns:p14="http://schemas.microsoft.com/office/powerpoint/2010/main" val="360679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362" y="254089"/>
            <a:ext cx="9596062" cy="151306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 smtClean="0"/>
              <a:t>So how do </a:t>
            </a:r>
            <a:r>
              <a:rPr lang="en-GB" b="1" dirty="0" smtClean="0"/>
              <a:t>WE</a:t>
            </a:r>
            <a:r>
              <a:rPr lang="en-GB" dirty="0" smtClean="0"/>
              <a:t> support your son or daughter?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025" y="3565927"/>
            <a:ext cx="5260369" cy="297495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712" y="1907995"/>
            <a:ext cx="5332288" cy="314540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TextBox 2"/>
          <p:cNvSpPr txBox="1"/>
          <p:nvPr/>
        </p:nvSpPr>
        <p:spPr>
          <a:xfrm>
            <a:off x="400530" y="1968511"/>
            <a:ext cx="6072349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There is no one size fits all solution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741" y="2974691"/>
            <a:ext cx="6667928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Some need an arm around the shoulder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58328" y="5123084"/>
            <a:ext cx="6010382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Others need the hair-dryer treatment</a:t>
            </a:r>
          </a:p>
        </p:txBody>
      </p:sp>
    </p:spTree>
    <p:extLst>
      <p:ext uri="{BB962C8B-B14F-4D97-AF65-F5344CB8AC3E}">
        <p14:creationId xmlns:p14="http://schemas.microsoft.com/office/powerpoint/2010/main" val="177144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037" y="202391"/>
            <a:ext cx="6343202" cy="70986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 smtClean="0"/>
              <a:t>What we do know.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834" y="4763133"/>
            <a:ext cx="5739629" cy="155547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sz="4000" dirty="0" smtClean="0"/>
              <a:t>We have seen a significant rise in students who find it difficult to cope with stress related to exams and this is reflected nationally 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8065" t="17914" r="30000" b="8452"/>
          <a:stretch/>
        </p:blipFill>
        <p:spPr>
          <a:xfrm>
            <a:off x="325037" y="1052380"/>
            <a:ext cx="4247651" cy="3462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123398" y="3813840"/>
            <a:ext cx="5897366" cy="28931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  <a:p>
            <a:r>
              <a:rPr lang="en-GB" sz="2100" dirty="0"/>
              <a:t>New figures show that </a:t>
            </a:r>
            <a:r>
              <a:rPr lang="en-GB" sz="2100" dirty="0" err="1"/>
              <a:t>Childline</a:t>
            </a:r>
            <a:r>
              <a:rPr lang="en-GB" sz="2100" dirty="0"/>
              <a:t> gave 2,795 counselling sessions about exam stress in </a:t>
            </a:r>
            <a:r>
              <a:rPr lang="en-GB" sz="2100" dirty="0" smtClean="0"/>
              <a:t>2018/19 this is almost double the number they gave last year </a:t>
            </a:r>
            <a:r>
              <a:rPr lang="en-GB" sz="2100" dirty="0" smtClean="0">
                <a:solidFill>
                  <a:prstClr val="black"/>
                </a:solidFill>
              </a:rPr>
              <a:t>(2017/18 -1,433)</a:t>
            </a:r>
          </a:p>
          <a:p>
            <a:endParaRPr lang="en-GB" sz="2100" dirty="0">
              <a:solidFill>
                <a:prstClr val="black"/>
              </a:solidFill>
            </a:endParaRPr>
          </a:p>
          <a:p>
            <a:r>
              <a:rPr lang="en-GB" sz="2100" dirty="0">
                <a:solidFill>
                  <a:prstClr val="black"/>
                </a:solidFill>
              </a:rPr>
              <a:t>Of these many report being worried about their parents reaction.</a:t>
            </a:r>
          </a:p>
          <a:p>
            <a:endParaRPr lang="en-GB" sz="1700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922" y="1052380"/>
            <a:ext cx="6602859" cy="2600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063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9626" y="3173452"/>
            <a:ext cx="5957080" cy="10156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6000" dirty="0" smtClean="0"/>
              <a:t>The Good News!</a:t>
            </a:r>
            <a:endParaRPr lang="en-GB" sz="6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64" y="583758"/>
            <a:ext cx="2659257" cy="1231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821" y="583758"/>
            <a:ext cx="2709918" cy="13483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64" y="1699820"/>
            <a:ext cx="2659257" cy="14177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8821" y="1698377"/>
            <a:ext cx="2709918" cy="14192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14989" y="165199"/>
            <a:ext cx="2608791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400" dirty="0" smtClean="0"/>
              <a:t>The House Team 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644339" y="165199"/>
            <a:ext cx="6078474" cy="286232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Additional Support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new Wellness Centre.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Learning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Staff &amp; Peer Mentoring (subject </a:t>
            </a:r>
            <a:r>
              <a:rPr lang="en-GB" dirty="0" smtClean="0"/>
              <a:t>focus, individual </a:t>
            </a:r>
            <a:r>
              <a:rPr lang="en-GB" dirty="0"/>
              <a:t>learning </a:t>
            </a:r>
            <a:r>
              <a:rPr lang="en-GB" dirty="0" smtClean="0"/>
              <a:t>skills and emotional well-being)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Counselling.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School Nurse.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External Agencies and Support Services.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Elevate Education - dedicated </a:t>
            </a:r>
            <a:r>
              <a:rPr lang="en-GB" dirty="0"/>
              <a:t>tutor </a:t>
            </a:r>
            <a:r>
              <a:rPr lang="en-GB" dirty="0" smtClean="0"/>
              <a:t>time </a:t>
            </a:r>
            <a:r>
              <a:rPr lang="en-GB" dirty="0"/>
              <a:t>focus on study skills and emotional </a:t>
            </a:r>
            <a:r>
              <a:rPr lang="en-GB" dirty="0" smtClean="0"/>
              <a:t>wellbeing.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21240" y="4498649"/>
            <a:ext cx="5057499" cy="2031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Subject Specific Support</a:t>
            </a:r>
          </a:p>
          <a:p>
            <a:r>
              <a:rPr lang="en-GB" dirty="0" smtClean="0"/>
              <a:t>Subject Teachers.</a:t>
            </a:r>
          </a:p>
          <a:p>
            <a:r>
              <a:rPr lang="en-GB" dirty="0" smtClean="0"/>
              <a:t>Heads </a:t>
            </a:r>
            <a:r>
              <a:rPr lang="en-GB" dirty="0"/>
              <a:t>of </a:t>
            </a:r>
            <a:r>
              <a:rPr lang="en-GB" dirty="0" smtClean="0"/>
              <a:t>Department.</a:t>
            </a:r>
          </a:p>
          <a:p>
            <a:r>
              <a:rPr lang="en-GB" dirty="0" smtClean="0"/>
              <a:t>Period 7’s, Catch up sessions and workshops.</a:t>
            </a:r>
          </a:p>
          <a:p>
            <a:r>
              <a:rPr lang="en-GB" dirty="0" smtClean="0"/>
              <a:t>Pre-exam Revision Breakfasts.</a:t>
            </a:r>
          </a:p>
          <a:p>
            <a:r>
              <a:rPr lang="en-GB" dirty="0" smtClean="0"/>
              <a:t>GCSE the Week Ahead.</a:t>
            </a:r>
            <a:endParaRPr lang="en-GB" dirty="0"/>
          </a:p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8360" y="3236360"/>
            <a:ext cx="3293614" cy="329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8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308369" cy="116374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 smtClean="0"/>
              <a:t>Communication is key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843" y="1865027"/>
            <a:ext cx="8122611" cy="308711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3200" dirty="0"/>
              <a:t>Talk about any concerns.</a:t>
            </a:r>
          </a:p>
          <a:p>
            <a:r>
              <a:rPr lang="en-GB" sz="3200" dirty="0"/>
              <a:t>Speak to tutors and subject teachers – first port of call.</a:t>
            </a:r>
          </a:p>
          <a:p>
            <a:r>
              <a:rPr lang="en-GB" sz="3200" dirty="0"/>
              <a:t>Phone, e-mail, write, meet.</a:t>
            </a:r>
          </a:p>
          <a:p>
            <a:r>
              <a:rPr lang="en-GB" sz="3200" dirty="0"/>
              <a:t>Early intervention and support</a:t>
            </a:r>
            <a:r>
              <a:rPr lang="en-GB" sz="2400" dirty="0" smtClean="0"/>
              <a:t>.</a:t>
            </a:r>
          </a:p>
          <a:p>
            <a:endParaRPr lang="en-GB" sz="24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67284598"/>
              </p:ext>
            </p:extLst>
          </p:nvPr>
        </p:nvGraphicFramePr>
        <p:xfrm>
          <a:off x="7488172" y="3025074"/>
          <a:ext cx="4703828" cy="3019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833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4500" y="305458"/>
            <a:ext cx="6606283" cy="190348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GB" sz="6000" dirty="0"/>
              <a:t>We will get </a:t>
            </a:r>
            <a:r>
              <a:rPr lang="en-GB" sz="6000" dirty="0" smtClean="0"/>
              <a:t>them there</a:t>
            </a:r>
            <a:r>
              <a:rPr lang="en-GB" sz="6000" dirty="0"/>
              <a:t>!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337" y="2383228"/>
            <a:ext cx="4808306" cy="4274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641" y="2383227"/>
            <a:ext cx="5127078" cy="4274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025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 </a:t>
            </a:r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LIKE DURING THEIR GCSES?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WILL YOUR SON/DAUGHTER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437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2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mEtMW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6508" y="857866"/>
            <a:ext cx="9138987" cy="514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5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"/>
            <a:ext cx="9141815" cy="514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8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81643"/>
            <a:ext cx="9144000" cy="693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2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/>
        </p:nvSpPr>
        <p:spPr>
          <a:xfrm>
            <a:off x="1006839" y="313009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dirty="0" err="1" smtClean="0"/>
              <a:t>Gcse</a:t>
            </a:r>
            <a:r>
              <a:rPr lang="en-GB" sz="4400" dirty="0" smtClean="0"/>
              <a:t> Results by </a:t>
            </a:r>
            <a:r>
              <a:rPr lang="en-GB" sz="4400" dirty="0"/>
              <a:t>Attendance</a:t>
            </a:r>
          </a:p>
        </p:txBody>
      </p:sp>
      <p:pic>
        <p:nvPicPr>
          <p:cNvPr id="5" name="Chart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992" y="1147738"/>
            <a:ext cx="7656016" cy="5397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651560" y="3116302"/>
            <a:ext cx="2343216" cy="1714345"/>
          </a:xfrm>
          <a:prstGeom prst="rect">
            <a:avLst/>
          </a:prstGeom>
          <a:solidFill>
            <a:srgbClr val="38572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Students with 100% attendance </a:t>
            </a:r>
            <a:r>
              <a:rPr lang="en-GB" dirty="0" smtClean="0"/>
              <a:t>averaged </a:t>
            </a:r>
            <a:r>
              <a:rPr lang="en-GB" dirty="0"/>
              <a:t>almost a grade above their targets</a:t>
            </a:r>
          </a:p>
        </p:txBody>
      </p:sp>
      <p:sp>
        <p:nvSpPr>
          <p:cNvPr id="7" name="Rectangle 6"/>
          <p:cNvSpPr/>
          <p:nvPr/>
        </p:nvSpPr>
        <p:spPr>
          <a:xfrm>
            <a:off x="193638" y="3116303"/>
            <a:ext cx="2343216" cy="171434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Students below 75% attendance </a:t>
            </a:r>
            <a:r>
              <a:rPr lang="en-GB" dirty="0" smtClean="0"/>
              <a:t>averaged almost </a:t>
            </a:r>
            <a:r>
              <a:rPr lang="en-GB" dirty="0"/>
              <a:t>3 grades below their targets</a:t>
            </a:r>
          </a:p>
        </p:txBody>
      </p:sp>
    </p:spTree>
    <p:extLst>
      <p:ext uri="{BB962C8B-B14F-4D97-AF65-F5344CB8AC3E}">
        <p14:creationId xmlns:p14="http://schemas.microsoft.com/office/powerpoint/2010/main" val="36396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And how can </a:t>
            </a:r>
            <a:r>
              <a:rPr lang="en-GB" b="1" dirty="0" smtClean="0"/>
              <a:t>we</a:t>
            </a:r>
            <a:r>
              <a:rPr lang="en-GB" dirty="0" smtClean="0"/>
              <a:t> help?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Winning the race.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960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52650" y="365126"/>
            <a:ext cx="8515350" cy="6492874"/>
          </a:xfrm>
        </p:spPr>
        <p:txBody>
          <a:bodyPr>
            <a:normAutofit/>
          </a:bodyPr>
          <a:lstStyle/>
          <a:p>
            <a:pPr algn="ctr"/>
            <a:r>
              <a:rPr lang="en-GB" sz="13800" b="1" dirty="0">
                <a:solidFill>
                  <a:srgbClr val="5B9BD5"/>
                </a:solidFill>
              </a:rPr>
              <a:t>IS SHE DOING </a:t>
            </a:r>
            <a:r>
              <a:rPr lang="en-GB" sz="13800" b="1" dirty="0">
                <a:solidFill>
                  <a:srgbClr val="70AD47"/>
                </a:solidFill>
              </a:rPr>
              <a:t>WELL?</a:t>
            </a:r>
          </a:p>
        </p:txBody>
      </p:sp>
      <p:sp>
        <p:nvSpPr>
          <p:cNvPr id="2" name="Rectangle 1"/>
          <p:cNvSpPr/>
          <p:nvPr/>
        </p:nvSpPr>
        <p:spPr>
          <a:xfrm>
            <a:off x="5792096" y="365126"/>
            <a:ext cx="3033911" cy="221599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HE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04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52650" y="1825625"/>
            <a:ext cx="92011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Almost everything you probably </a:t>
            </a:r>
            <a:r>
              <a:rPr lang="en-GB" b="1" i="1" dirty="0" smtClean="0"/>
              <a:t>used</a:t>
            </a:r>
            <a:r>
              <a:rPr lang="en-GB" dirty="0" smtClean="0"/>
              <a:t> to understand is changing!</a:t>
            </a:r>
          </a:p>
          <a:p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r>
              <a:rPr lang="en-GB" b="1" dirty="0" smtClean="0"/>
              <a:t>A Quick Summary:</a:t>
            </a:r>
          </a:p>
          <a:p>
            <a:pPr marL="728663" lvl="1" indent="-385763">
              <a:buFont typeface="+mj-lt"/>
              <a:buAutoNum type="arabicPeriod"/>
            </a:pPr>
            <a:r>
              <a:rPr lang="en-GB" sz="2000" dirty="0"/>
              <a:t>Grades don’t mean the same thing </a:t>
            </a:r>
            <a:r>
              <a:rPr lang="en-GB" sz="2000" dirty="0" smtClean="0"/>
              <a:t>(</a:t>
            </a:r>
            <a:r>
              <a:rPr lang="en-GB" sz="2000" b="1" dirty="0" smtClean="0">
                <a:solidFill>
                  <a:schemeClr val="accent2"/>
                </a:solidFill>
              </a:rPr>
              <a:t>Letters </a:t>
            </a:r>
            <a:r>
              <a:rPr lang="en-GB" sz="2000" dirty="0"/>
              <a:t>are now </a:t>
            </a:r>
            <a:r>
              <a:rPr lang="en-GB" sz="2000" b="1" dirty="0">
                <a:solidFill>
                  <a:schemeClr val="accent2"/>
                </a:solidFill>
              </a:rPr>
              <a:t>N</a:t>
            </a:r>
            <a:r>
              <a:rPr lang="en-GB" sz="2000" b="1" dirty="0" smtClean="0">
                <a:solidFill>
                  <a:schemeClr val="accent2"/>
                </a:solidFill>
              </a:rPr>
              <a:t>umbers</a:t>
            </a:r>
            <a:r>
              <a:rPr lang="en-GB" sz="2000" dirty="0" smtClean="0"/>
              <a:t>)</a:t>
            </a:r>
            <a:endParaRPr lang="en-GB" sz="2000" dirty="0"/>
          </a:p>
          <a:p>
            <a:pPr marL="728663" lvl="1" indent="-385763">
              <a:buFont typeface="+mj-lt"/>
              <a:buAutoNum type="arabicPeriod"/>
            </a:pPr>
            <a:endParaRPr lang="en-GB" sz="2000" dirty="0"/>
          </a:p>
          <a:p>
            <a:pPr marL="728663" lvl="1" indent="-385763">
              <a:buFont typeface="+mj-lt"/>
              <a:buAutoNum type="arabicPeriod"/>
            </a:pPr>
            <a:r>
              <a:rPr lang="en-GB" sz="2000" dirty="0"/>
              <a:t>Achievement is measured differently (</a:t>
            </a:r>
            <a:r>
              <a:rPr lang="en-GB" sz="2000" b="1" dirty="0">
                <a:solidFill>
                  <a:schemeClr val="accent2"/>
                </a:solidFill>
              </a:rPr>
              <a:t>Attainment 8</a:t>
            </a:r>
            <a:r>
              <a:rPr lang="en-GB" sz="2000" dirty="0"/>
              <a:t>)</a:t>
            </a:r>
          </a:p>
          <a:p>
            <a:pPr marL="728663" lvl="1" indent="-385763">
              <a:buFont typeface="+mj-lt"/>
              <a:buAutoNum type="arabicPeriod"/>
            </a:pPr>
            <a:endParaRPr lang="en-GB" sz="2000" dirty="0"/>
          </a:p>
          <a:p>
            <a:pPr marL="728663" lvl="1" indent="-385763">
              <a:buFont typeface="+mj-lt"/>
              <a:buAutoNum type="arabicPeriod"/>
            </a:pPr>
            <a:r>
              <a:rPr lang="en-GB" sz="2000" dirty="0"/>
              <a:t>The perceived “value” of some subject over others has changed (</a:t>
            </a:r>
            <a:r>
              <a:rPr lang="en-GB" sz="2000" b="1" dirty="0">
                <a:solidFill>
                  <a:schemeClr val="accent2"/>
                </a:solidFill>
              </a:rPr>
              <a:t>English Baccalaureate</a:t>
            </a:r>
            <a:r>
              <a:rPr lang="en-GB" sz="2000" b="1" dirty="0"/>
              <a:t>,</a:t>
            </a:r>
            <a:r>
              <a:rPr lang="en-GB" sz="2000" b="1" dirty="0">
                <a:solidFill>
                  <a:schemeClr val="accent2"/>
                </a:solidFill>
              </a:rPr>
              <a:t> Progress 8</a:t>
            </a:r>
            <a:r>
              <a:rPr lang="en-GB" sz="2000" b="1" dirty="0"/>
              <a:t>,</a:t>
            </a:r>
            <a:r>
              <a:rPr lang="en-GB" sz="2000" b="1" dirty="0">
                <a:solidFill>
                  <a:schemeClr val="accent2"/>
                </a:solidFill>
              </a:rPr>
              <a:t> Attainment 8</a:t>
            </a:r>
            <a:r>
              <a:rPr lang="en-GB" sz="2000" dirty="0"/>
              <a:t>) </a:t>
            </a:r>
          </a:p>
          <a:p>
            <a:pPr marL="385763" indent="-385763">
              <a:buFont typeface="+mj-lt"/>
              <a:buAutoNum type="arabicPeriod"/>
            </a:pPr>
            <a:endParaRPr lang="en-GB" dirty="0" smtClean="0"/>
          </a:p>
          <a:p>
            <a:pPr marL="385763" indent="-385763">
              <a:buFont typeface="+mj-lt"/>
              <a:buAutoNum type="arabicPeriod"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52650" y="365127"/>
            <a:ext cx="9201150" cy="1325563"/>
          </a:xfrm>
        </p:spPr>
        <p:txBody>
          <a:bodyPr/>
          <a:lstStyle/>
          <a:p>
            <a:r>
              <a:rPr lang="en-GB" dirty="0" smtClean="0"/>
              <a:t>In case you missed it…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736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29" b="11470"/>
          <a:stretch/>
        </p:blipFill>
        <p:spPr>
          <a:xfrm>
            <a:off x="1838662" y="3429000"/>
            <a:ext cx="8405289" cy="2680670"/>
          </a:xfrm>
        </p:spPr>
      </p:pic>
      <p:sp>
        <p:nvSpPr>
          <p:cNvPr id="10" name="Rectangle 9"/>
          <p:cNvSpPr/>
          <p:nvPr/>
        </p:nvSpPr>
        <p:spPr>
          <a:xfrm>
            <a:off x="901700" y="3073654"/>
            <a:ext cx="10388600" cy="21849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5507168" y="3666900"/>
            <a:ext cx="486000" cy="486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Cross 8"/>
          <p:cNvSpPr/>
          <p:nvPr/>
        </p:nvSpPr>
        <p:spPr>
          <a:xfrm rot="8133096">
            <a:off x="5588168" y="3747974"/>
            <a:ext cx="324000" cy="324000"/>
          </a:xfrm>
          <a:prstGeom prst="plus">
            <a:avLst>
              <a:gd name="adj" fmla="val 39941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5737468" y="4127500"/>
            <a:ext cx="2932" cy="1146208"/>
          </a:xfrm>
          <a:prstGeom prst="line">
            <a:avLst/>
          </a:prstGeom>
          <a:ln w="762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2"/>
          <p:cNvSpPr txBox="1">
            <a:spLocks/>
          </p:cNvSpPr>
          <p:nvPr/>
        </p:nvSpPr>
        <p:spPr>
          <a:xfrm>
            <a:off x="2305050" y="5175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What are </a:t>
            </a:r>
            <a:r>
              <a:rPr kumimoji="0" lang="en-GB" sz="33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YOU</a:t>
            </a:r>
            <a:r>
              <a:rPr kumimoji="0" lang="en-GB" sz="33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used to?</a:t>
            </a:r>
          </a:p>
        </p:txBody>
      </p:sp>
    </p:spTree>
    <p:extLst>
      <p:ext uri="{BB962C8B-B14F-4D97-AF65-F5344CB8AC3E}">
        <p14:creationId xmlns:p14="http://schemas.microsoft.com/office/powerpoint/2010/main" val="424955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5000" accel="50000" decel="50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t="73868" r="3433" b="13916"/>
          <a:stretch/>
        </p:blipFill>
        <p:spPr>
          <a:xfrm>
            <a:off x="2193664" y="5238302"/>
            <a:ext cx="7761642" cy="72614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219715" y="2954992"/>
            <a:ext cx="28687" cy="2811716"/>
          </a:xfrm>
          <a:prstGeom prst="line">
            <a:avLst/>
          </a:prstGeom>
          <a:ln w="762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907703" y="2954993"/>
            <a:ext cx="2597972" cy="17774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English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Maths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Three other GCSEs</a:t>
            </a:r>
          </a:p>
        </p:txBody>
      </p:sp>
      <p:pic>
        <p:nvPicPr>
          <p:cNvPr id="1026" name="Picture 2" descr="https://nexnet.files.wordpress.com/2013/02/kliponious-black-tick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267" y="1482469"/>
            <a:ext cx="844845" cy="96664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7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7" b="11470"/>
          <a:stretch/>
        </p:blipFill>
        <p:spPr>
          <a:xfrm>
            <a:off x="1838662" y="2209800"/>
            <a:ext cx="8405289" cy="3899871"/>
          </a:xfrm>
        </p:spPr>
      </p:pic>
      <p:sp>
        <p:nvSpPr>
          <p:cNvPr id="7" name="Rectangle 6"/>
          <p:cNvSpPr/>
          <p:nvPr/>
        </p:nvSpPr>
        <p:spPr>
          <a:xfrm>
            <a:off x="901700" y="3073654"/>
            <a:ext cx="10388600" cy="21849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742847" y="4140200"/>
            <a:ext cx="1" cy="1118418"/>
          </a:xfrm>
          <a:prstGeom prst="line">
            <a:avLst/>
          </a:prstGeom>
          <a:ln w="762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742846" y="3073654"/>
            <a:ext cx="0" cy="1066547"/>
          </a:xfrm>
          <a:prstGeom prst="line">
            <a:avLst/>
          </a:prstGeom>
          <a:ln w="762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25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1" b="11470"/>
          <a:stretch/>
        </p:blipFill>
        <p:spPr>
          <a:xfrm>
            <a:off x="1838662" y="2120900"/>
            <a:ext cx="8405289" cy="3988771"/>
          </a:xfrm>
        </p:spPr>
      </p:pic>
      <p:sp>
        <p:nvSpPr>
          <p:cNvPr id="10" name="Rectangle 9"/>
          <p:cNvSpPr/>
          <p:nvPr/>
        </p:nvSpPr>
        <p:spPr>
          <a:xfrm>
            <a:off x="901700" y="3073654"/>
            <a:ext cx="10388600" cy="21849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Oval 2"/>
          <p:cNvSpPr/>
          <p:nvPr/>
        </p:nvSpPr>
        <p:spPr>
          <a:xfrm>
            <a:off x="4961068" y="2632261"/>
            <a:ext cx="486000" cy="4860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>
            <a:stCxn id="3" idx="4"/>
          </p:cNvCxnSpPr>
          <p:nvPr/>
        </p:nvCxnSpPr>
        <p:spPr>
          <a:xfrm flipH="1">
            <a:off x="5194300" y="3118262"/>
            <a:ext cx="9768" cy="806039"/>
          </a:xfrm>
          <a:prstGeom prst="line">
            <a:avLst/>
          </a:prstGeom>
          <a:ln w="762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4961068" y="4000937"/>
            <a:ext cx="486000" cy="4860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Cross 8"/>
          <p:cNvSpPr/>
          <p:nvPr/>
        </p:nvSpPr>
        <p:spPr>
          <a:xfrm rot="8133096">
            <a:off x="5047908" y="4086071"/>
            <a:ext cx="324000" cy="324000"/>
          </a:xfrm>
          <a:prstGeom prst="plus">
            <a:avLst>
              <a:gd name="adj" fmla="val 39941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202950" y="4522588"/>
            <a:ext cx="5864" cy="1188951"/>
          </a:xfrm>
          <a:prstGeom prst="line">
            <a:avLst/>
          </a:prstGeom>
          <a:ln w="7620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2"/>
          <p:cNvSpPr txBox="1">
            <a:spLocks/>
          </p:cNvSpPr>
          <p:nvPr/>
        </p:nvSpPr>
        <p:spPr>
          <a:xfrm>
            <a:off x="2305050" y="5175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What are students aiming for now?</a:t>
            </a:r>
          </a:p>
        </p:txBody>
      </p:sp>
    </p:spTree>
    <p:extLst>
      <p:ext uri="{BB962C8B-B14F-4D97-AF65-F5344CB8AC3E}">
        <p14:creationId xmlns:p14="http://schemas.microsoft.com/office/powerpoint/2010/main" val="231942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5000" accel="50000" decel="50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7" b="11470"/>
          <a:stretch/>
        </p:blipFill>
        <p:spPr>
          <a:xfrm>
            <a:off x="1838662" y="2209800"/>
            <a:ext cx="8405289" cy="389987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035628" y="2294165"/>
            <a:ext cx="3168440" cy="370658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9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“Strong Pass”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53317" y="2294165"/>
            <a:ext cx="4081233" cy="370658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9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“Fail”</a:t>
            </a:r>
          </a:p>
        </p:txBody>
      </p:sp>
      <p:sp>
        <p:nvSpPr>
          <p:cNvPr id="12" name="Oval 11"/>
          <p:cNvSpPr/>
          <p:nvPr/>
        </p:nvSpPr>
        <p:spPr>
          <a:xfrm>
            <a:off x="2151815" y="2433224"/>
            <a:ext cx="486000" cy="48600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9</a:t>
            </a:r>
          </a:p>
        </p:txBody>
      </p:sp>
      <p:sp>
        <p:nvSpPr>
          <p:cNvPr id="13" name="Oval 12"/>
          <p:cNvSpPr/>
          <p:nvPr/>
        </p:nvSpPr>
        <p:spPr>
          <a:xfrm>
            <a:off x="9706543" y="2433224"/>
            <a:ext cx="486000" cy="48600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49096" y="1362095"/>
            <a:ext cx="2597972" cy="76610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English, Maths and </a:t>
            </a: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 or more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other GCSEs</a:t>
            </a: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2305050" y="517527"/>
            <a:ext cx="7886700" cy="880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3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What’s needed in the future?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04068" y="2294165"/>
            <a:ext cx="1049248" cy="3706586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9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9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9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9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</a:t>
            </a:r>
          </a:p>
        </p:txBody>
      </p:sp>
      <p:sp>
        <p:nvSpPr>
          <p:cNvPr id="3" name="Oval 2"/>
          <p:cNvSpPr/>
          <p:nvPr/>
        </p:nvSpPr>
        <p:spPr>
          <a:xfrm>
            <a:off x="4961068" y="2433224"/>
            <a:ext cx="486000" cy="48600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6003222" y="2433224"/>
            <a:ext cx="486000" cy="486000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4</a:t>
            </a:r>
          </a:p>
        </p:txBody>
      </p:sp>
      <p:sp>
        <p:nvSpPr>
          <p:cNvPr id="6" name="Right Arrow 5"/>
          <p:cNvSpPr/>
          <p:nvPr/>
        </p:nvSpPr>
        <p:spPr>
          <a:xfrm>
            <a:off x="5447069" y="1561795"/>
            <a:ext cx="594237" cy="366709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" name="Right Arrow 14"/>
          <p:cNvSpPr/>
          <p:nvPr/>
        </p:nvSpPr>
        <p:spPr>
          <a:xfrm flipH="1">
            <a:off x="2254860" y="1566079"/>
            <a:ext cx="594237" cy="366709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2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18504" y="2418671"/>
            <a:ext cx="3644620" cy="2123768"/>
            <a:chOff x="965480" y="2348278"/>
            <a:chExt cx="3644620" cy="212376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l="2043" t="19290" r="80092" b="55935"/>
            <a:stretch/>
          </p:blipFill>
          <p:spPr>
            <a:xfrm>
              <a:off x="965480" y="2348278"/>
              <a:ext cx="2450282" cy="212376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47506" t="19290" r="43264" b="55935"/>
            <a:stretch/>
          </p:blipFill>
          <p:spPr>
            <a:xfrm>
              <a:off x="3344373" y="2348278"/>
              <a:ext cx="1265727" cy="212376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What will the upcoming report look like?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4611385" y="4457271"/>
            <a:ext cx="2969231" cy="1963856"/>
            <a:chOff x="3087384" y="4457271"/>
            <a:chExt cx="2969231" cy="1963856"/>
          </a:xfrm>
        </p:grpSpPr>
        <p:sp>
          <p:nvSpPr>
            <p:cNvPr id="8" name="Down Arrow 7"/>
            <p:cNvSpPr/>
            <p:nvPr/>
          </p:nvSpPr>
          <p:spPr>
            <a:xfrm flipV="1">
              <a:off x="4166269" y="4457271"/>
              <a:ext cx="750014" cy="651516"/>
            </a:xfrm>
            <a:prstGeom prst="down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087384" y="5270421"/>
              <a:ext cx="2969231" cy="115070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A Target Grade </a:t>
              </a:r>
              <a:endPara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(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shown as a number)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78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18505" y="2418671"/>
            <a:ext cx="4865199" cy="2123768"/>
            <a:chOff x="965480" y="2348278"/>
            <a:chExt cx="4865199" cy="212376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l="2043" t="19290" r="80092" b="55935"/>
            <a:stretch/>
          </p:blipFill>
          <p:spPr>
            <a:xfrm>
              <a:off x="965480" y="2348278"/>
              <a:ext cx="2450282" cy="212376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76204" t="19290" r="14887" b="55935"/>
            <a:stretch/>
          </p:blipFill>
          <p:spPr>
            <a:xfrm>
              <a:off x="4608742" y="2348278"/>
              <a:ext cx="1221937" cy="212376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47506" t="19290" r="43264" b="55935"/>
            <a:stretch/>
          </p:blipFill>
          <p:spPr>
            <a:xfrm>
              <a:off x="3344373" y="2348278"/>
              <a:ext cx="1265727" cy="212376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What will your son/daughters report look like?</a:t>
            </a:r>
            <a:endParaRPr lang="en-GB" dirty="0"/>
          </a:p>
        </p:txBody>
      </p:sp>
      <p:sp>
        <p:nvSpPr>
          <p:cNvPr id="3" name="Down Arrow 2"/>
          <p:cNvSpPr/>
          <p:nvPr/>
        </p:nvSpPr>
        <p:spPr>
          <a:xfrm flipV="1">
            <a:off x="6897727" y="4542439"/>
            <a:ext cx="750014" cy="651516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88119" y="5229103"/>
            <a:ext cx="2969231" cy="115070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 current prediction of how they will perform (based on assessment)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77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093890" y="1150414"/>
            <a:ext cx="7886700" cy="994172"/>
          </a:xfrm>
        </p:spPr>
        <p:txBody>
          <a:bodyPr>
            <a:normAutofit/>
          </a:bodyPr>
          <a:lstStyle/>
          <a:p>
            <a:r>
              <a:rPr lang="en-GB" sz="3200" dirty="0" smtClean="0"/>
              <a:t>Homework – Independent Study</a:t>
            </a:r>
            <a:endParaRPr lang="en-GB" sz="3200" dirty="0"/>
          </a:p>
        </p:txBody>
      </p:sp>
      <p:sp>
        <p:nvSpPr>
          <p:cNvPr id="4" name="Chevron 3"/>
          <p:cNvSpPr/>
          <p:nvPr/>
        </p:nvSpPr>
        <p:spPr>
          <a:xfrm>
            <a:off x="2325711" y="3030561"/>
            <a:ext cx="2105696" cy="859665"/>
          </a:xfrm>
          <a:prstGeom prst="chevr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350" b="1" dirty="0">
                <a:solidFill>
                  <a:prstClr val="black"/>
                </a:solidFill>
              </a:rPr>
              <a:t>Preparation</a:t>
            </a:r>
          </a:p>
          <a:p>
            <a:pPr algn="ctr"/>
            <a:endParaRPr lang="en-GB" sz="1350" dirty="0">
              <a:solidFill>
                <a:prstClr val="black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4604466" y="3030561"/>
            <a:ext cx="2193434" cy="859665"/>
          </a:xfrm>
          <a:prstGeom prst="chevr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350" b="1" dirty="0">
                <a:solidFill>
                  <a:prstClr val="black"/>
                </a:solidFill>
              </a:rPr>
              <a:t>Consolidation</a:t>
            </a:r>
          </a:p>
          <a:p>
            <a:pPr algn="ctr"/>
            <a:endParaRPr lang="en-GB" sz="1350" dirty="0">
              <a:solidFill>
                <a:prstClr val="black"/>
              </a:solidFill>
            </a:endParaRPr>
          </a:p>
        </p:txBody>
      </p:sp>
      <p:sp>
        <p:nvSpPr>
          <p:cNvPr id="6" name="Chevron 5"/>
          <p:cNvSpPr/>
          <p:nvPr/>
        </p:nvSpPr>
        <p:spPr>
          <a:xfrm>
            <a:off x="7203583" y="3030561"/>
            <a:ext cx="2219996" cy="859665"/>
          </a:xfrm>
          <a:prstGeom prst="chevr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350" b="1" dirty="0">
                <a:solidFill>
                  <a:prstClr val="black"/>
                </a:solidFill>
              </a:rPr>
              <a:t>Learning</a:t>
            </a:r>
          </a:p>
          <a:p>
            <a:pPr algn="ctr"/>
            <a:endParaRPr lang="en-GB" sz="135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25710" y="4269508"/>
            <a:ext cx="6680758" cy="1384995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ln>
                  <a:solidFill>
                    <a:srgbClr val="5B9BD5">
                      <a:lumMod val="20000"/>
                      <a:lumOff val="80000"/>
                    </a:srgbClr>
                  </a:solidFill>
                </a:ln>
                <a:solidFill>
                  <a:prstClr val="black"/>
                </a:solidFill>
              </a:rPr>
              <a:t>Between 2 and 3 hours per night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ln>
                  <a:solidFill>
                    <a:srgbClr val="5B9BD5">
                      <a:lumMod val="20000"/>
                      <a:lumOff val="80000"/>
                    </a:srgbClr>
                  </a:solidFill>
                </a:ln>
                <a:solidFill>
                  <a:prstClr val="black"/>
                </a:solidFill>
              </a:rPr>
              <a:t>Weekends between 4 and 6 hours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ln>
                  <a:solidFill>
                    <a:srgbClr val="5B9BD5">
                      <a:lumMod val="20000"/>
                      <a:lumOff val="80000"/>
                    </a:srgbClr>
                  </a:solidFill>
                </a:ln>
                <a:solidFill>
                  <a:prstClr val="black"/>
                </a:solidFill>
              </a:rPr>
              <a:t>Revise and review regularly</a:t>
            </a:r>
          </a:p>
        </p:txBody>
      </p:sp>
    </p:spTree>
    <p:extLst>
      <p:ext uri="{BB962C8B-B14F-4D97-AF65-F5344CB8AC3E}">
        <p14:creationId xmlns:p14="http://schemas.microsoft.com/office/powerpoint/2010/main" val="361197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18504" y="2418671"/>
            <a:ext cx="6154992" cy="2123768"/>
            <a:chOff x="965480" y="2348278"/>
            <a:chExt cx="6154992" cy="212376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l="2043" t="19290" r="80092" b="55935"/>
            <a:stretch/>
          </p:blipFill>
          <p:spPr>
            <a:xfrm>
              <a:off x="965480" y="2348278"/>
              <a:ext cx="2450282" cy="212376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76204" t="19290" r="5483" b="55935"/>
            <a:stretch/>
          </p:blipFill>
          <p:spPr>
            <a:xfrm>
              <a:off x="4608742" y="2348278"/>
              <a:ext cx="2511730" cy="212376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47506" t="19290" r="43264" b="55935"/>
            <a:stretch/>
          </p:blipFill>
          <p:spPr>
            <a:xfrm>
              <a:off x="3344373" y="2348278"/>
              <a:ext cx="1265727" cy="212376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What will your son/daughters report look like?</a:t>
            </a:r>
            <a:endParaRPr lang="en-GB" dirty="0"/>
          </a:p>
        </p:txBody>
      </p:sp>
      <p:sp>
        <p:nvSpPr>
          <p:cNvPr id="9" name="Down Arrow 8"/>
          <p:cNvSpPr/>
          <p:nvPr/>
        </p:nvSpPr>
        <p:spPr>
          <a:xfrm flipV="1">
            <a:off x="8108023" y="4542439"/>
            <a:ext cx="750014" cy="651516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98415" y="5270421"/>
            <a:ext cx="2969231" cy="115070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Three “teacher predictions” during the year.</a:t>
            </a:r>
          </a:p>
        </p:txBody>
      </p:sp>
    </p:spTree>
    <p:extLst>
      <p:ext uri="{BB962C8B-B14F-4D97-AF65-F5344CB8AC3E}">
        <p14:creationId xmlns:p14="http://schemas.microsoft.com/office/powerpoint/2010/main" val="336900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673" y="2043953"/>
            <a:ext cx="9092677" cy="4130816"/>
          </a:xfrm>
        </p:spPr>
        <p:txBody>
          <a:bodyPr>
            <a:noAutofit/>
          </a:bodyPr>
          <a:lstStyle/>
          <a:p>
            <a:r>
              <a:rPr lang="en-GB" sz="2400" dirty="0" smtClean="0"/>
              <a:t>Things ARE harder… in every subject.</a:t>
            </a:r>
          </a:p>
          <a:p>
            <a:pPr marL="0" indent="0">
              <a:buNone/>
            </a:pPr>
            <a:endParaRPr lang="en-GB" sz="2400" dirty="0" smtClean="0"/>
          </a:p>
          <a:p>
            <a:r>
              <a:rPr lang="en-GB" sz="2400" dirty="0" smtClean="0"/>
              <a:t>Employers, sixth forms and universities will want to know if they have “at least a 4” in English and Maths…</a:t>
            </a:r>
          </a:p>
          <a:p>
            <a:endParaRPr lang="en-GB" sz="2400" dirty="0"/>
          </a:p>
          <a:p>
            <a:r>
              <a:rPr lang="en-GB" sz="2400" dirty="0" smtClean="0"/>
              <a:t>For more academic A-Levels they may need a grade 5 (or even higher)</a:t>
            </a:r>
          </a:p>
          <a:p>
            <a:endParaRPr lang="en-GB" sz="2400" dirty="0" smtClean="0"/>
          </a:p>
          <a:p>
            <a:r>
              <a:rPr lang="en-GB" sz="2400" dirty="0" smtClean="0"/>
              <a:t>Students will</a:t>
            </a:r>
            <a:r>
              <a:rPr lang="en-GB" sz="2400" b="1" dirty="0" smtClean="0"/>
              <a:t> </a:t>
            </a:r>
            <a:r>
              <a:rPr lang="en-GB" sz="2400" dirty="0" smtClean="0"/>
              <a:t>need to re-sit Maths and/or English in Sixth Form (should they achieve a 3 or lower)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What does the future hold for students who do their GCSEs in </a:t>
            </a:r>
            <a:r>
              <a:rPr lang="en-GB" b="1" dirty="0" smtClean="0">
                <a:solidFill>
                  <a:srgbClr val="C00000"/>
                </a:solidFill>
              </a:rPr>
              <a:t>2021</a:t>
            </a:r>
            <a:r>
              <a:rPr lang="en-GB" dirty="0" smtClean="0"/>
              <a:t>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065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What can </a:t>
            </a:r>
            <a:r>
              <a:rPr lang="en-GB" b="1" dirty="0" smtClean="0">
                <a:solidFill>
                  <a:schemeClr val="accent5"/>
                </a:solidFill>
              </a:rPr>
              <a:t>THEY</a:t>
            </a:r>
            <a:r>
              <a:rPr lang="en-GB" dirty="0" smtClean="0"/>
              <a:t> do?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557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548640"/>
            <a:ext cx="12192000" cy="6309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?</a:t>
            </a:r>
            <a:endParaRPr kumimoji="0" lang="en-GB" sz="19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1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0" y="3044414"/>
            <a:ext cx="12192000" cy="6309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14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548640"/>
            <a:ext cx="12192000" cy="23881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335792"/>
            <a:ext cx="12192000" cy="1522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17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0" y="548640"/>
            <a:ext cx="12192000" cy="47441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04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861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Straight Connector 3"/>
          <p:cNvCxnSpPr/>
          <p:nvPr/>
        </p:nvCxnSpPr>
        <p:spPr>
          <a:xfrm flipV="1">
            <a:off x="0" y="2969112"/>
            <a:ext cx="12192000" cy="10758"/>
          </a:xfrm>
          <a:prstGeom prst="line">
            <a:avLst/>
          </a:prstGeom>
          <a:ln w="76200">
            <a:solidFill>
              <a:srgbClr val="59595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0036885" y="1635162"/>
            <a:ext cx="2022437" cy="1226372"/>
          </a:xfrm>
          <a:prstGeom prst="rect">
            <a:avLst/>
          </a:prstGeom>
          <a:solidFill>
            <a:srgbClr val="A5301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Less than half the year group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036885" y="3079377"/>
            <a:ext cx="2022437" cy="122637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More than half the year group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9624" y="5768788"/>
            <a:ext cx="2931458" cy="457200"/>
          </a:xfrm>
          <a:prstGeom prst="rect">
            <a:avLst/>
          </a:prstGeom>
          <a:noFill/>
          <a:ln w="76200"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37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81231" y="274256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GB" sz="8800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 journey of a thousand miles starts with a single step.</a:t>
            </a:r>
            <a:endParaRPr lang="en-GB" sz="88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274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16200000">
            <a:off x="-4260925" y="276621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5400" b="1" dirty="0" smtClean="0">
                <a:solidFill>
                  <a:srgbClr val="538234"/>
                </a:solidFill>
              </a:rPr>
              <a:t>success</a:t>
            </a:r>
            <a:r>
              <a:rPr lang="en-GB" sz="5400" dirty="0" smtClean="0"/>
              <a:t> @</a:t>
            </a:r>
            <a:r>
              <a:rPr lang="en-GB" sz="5400" dirty="0" err="1" smtClean="0"/>
              <a:t>yateley</a:t>
            </a:r>
            <a:endParaRPr lang="en-GB" sz="5400" dirty="0"/>
          </a:p>
        </p:txBody>
      </p:sp>
      <p:pic>
        <p:nvPicPr>
          <p:cNvPr id="1026" name="Picture 2" descr="https://www.yateleyschool.net/wp-content/uploads/Results-over-time-2019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447" y="322729"/>
            <a:ext cx="9237839" cy="639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99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Thank you for coming!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473796" y="2366683"/>
          <a:ext cx="10090673" cy="2848909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225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8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06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7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Person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Role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Topic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42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Mr </a:t>
                      </a:r>
                      <a:r>
                        <a:rPr lang="en-GB" sz="1800" dirty="0" smtClean="0">
                          <a:effectLst/>
                        </a:rPr>
                        <a:t>P German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Headteacher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Making the most of KS4/supporting your child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4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Mr B Coggan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Head of </a:t>
                      </a:r>
                      <a:r>
                        <a:rPr lang="en-GB" sz="1800" dirty="0" smtClean="0">
                          <a:effectLst/>
                        </a:rPr>
                        <a:t>Darwin House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Pastoral support and help in year 10 and 11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56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Mr M Tidd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Careers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Work experience opportunities and benefits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16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Mr P Hill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Deputy </a:t>
                      </a:r>
                      <a:r>
                        <a:rPr lang="en-GB" sz="1800" dirty="0">
                          <a:effectLst/>
                        </a:rPr>
                        <a:t>Headteacher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Academic progress, </a:t>
                      </a:r>
                      <a:r>
                        <a:rPr lang="en-GB" sz="1800" dirty="0" smtClean="0">
                          <a:effectLst/>
                        </a:rPr>
                        <a:t>intervention,</a:t>
                      </a:r>
                      <a:r>
                        <a:rPr lang="en-GB" sz="1800" baseline="0" dirty="0" smtClean="0">
                          <a:effectLst/>
                        </a:rPr>
                        <a:t> </a:t>
                      </a:r>
                      <a:r>
                        <a:rPr lang="en-GB" sz="1800" dirty="0" smtClean="0">
                          <a:effectLst/>
                        </a:rPr>
                        <a:t>support</a:t>
                      </a:r>
                      <a:r>
                        <a:rPr lang="en-GB" sz="1800" dirty="0">
                          <a:effectLst/>
                        </a:rPr>
                        <a:t>, </a:t>
                      </a:r>
                      <a:r>
                        <a:rPr lang="en-GB" sz="1800" dirty="0" smtClean="0">
                          <a:effectLst/>
                        </a:rPr>
                        <a:t>revision.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798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33948" y="1690692"/>
            <a:ext cx="9929308" cy="4127693"/>
          </a:xfrm>
        </p:spPr>
        <p:txBody>
          <a:bodyPr>
            <a:noAutofit/>
          </a:bodyPr>
          <a:lstStyle/>
          <a:p>
            <a:r>
              <a:rPr lang="en-GB" sz="2800" dirty="0"/>
              <a:t>Parental support is </a:t>
            </a:r>
            <a:r>
              <a:rPr lang="en-GB" sz="2800" b="1" dirty="0">
                <a:solidFill>
                  <a:schemeClr val="accent5"/>
                </a:solidFill>
              </a:rPr>
              <a:t>much more important </a:t>
            </a:r>
            <a:r>
              <a:rPr lang="en-GB" sz="2800" dirty="0"/>
              <a:t>than wealth or social status in aiding success</a:t>
            </a:r>
          </a:p>
          <a:p>
            <a:endParaRPr lang="en-GB" sz="2800" dirty="0"/>
          </a:p>
          <a:p>
            <a:r>
              <a:rPr lang="en-GB" sz="2800" dirty="0"/>
              <a:t>Establish the right habits and attitudes for success and fulfilment</a:t>
            </a:r>
          </a:p>
          <a:p>
            <a:endParaRPr lang="en-GB" sz="2800" dirty="0"/>
          </a:p>
          <a:p>
            <a:r>
              <a:rPr lang="en-GB" sz="2800" dirty="0"/>
              <a:t>Reassure and raise aspiration</a:t>
            </a:r>
          </a:p>
          <a:p>
            <a:endParaRPr lang="en-GB" sz="2800" dirty="0"/>
          </a:p>
          <a:p>
            <a:r>
              <a:rPr lang="en-GB" sz="2800" dirty="0" smtClean="0"/>
              <a:t>Providing a </a:t>
            </a:r>
            <a:r>
              <a:rPr lang="en-GB" sz="2800" dirty="0"/>
              <a:t>suitable place to work </a:t>
            </a:r>
            <a:r>
              <a:rPr lang="en-GB" sz="2800" dirty="0" smtClean="0"/>
              <a:t>independently</a:t>
            </a:r>
            <a:endParaRPr lang="en-GB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948" y="365129"/>
            <a:ext cx="10019852" cy="1325563"/>
          </a:xfrm>
        </p:spPr>
        <p:txBody>
          <a:bodyPr>
            <a:normAutofit/>
          </a:bodyPr>
          <a:lstStyle/>
          <a:p>
            <a:r>
              <a:rPr lang="en-GB" sz="4000" dirty="0" smtClean="0"/>
              <a:t>How can parents help?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6463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690692"/>
            <a:ext cx="10252934" cy="4785412"/>
          </a:xfrm>
        </p:spPr>
        <p:txBody>
          <a:bodyPr>
            <a:no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GB" sz="2400" dirty="0"/>
              <a:t>Electronic devices off </a:t>
            </a:r>
            <a:r>
              <a:rPr lang="en-GB" sz="2400" dirty="0" smtClean="0"/>
              <a:t>one </a:t>
            </a:r>
            <a:r>
              <a:rPr lang="en-GB" sz="2400" dirty="0"/>
              <a:t>hour before sleep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GB" sz="2400" dirty="0"/>
              <a:t>Reading for pleasure is a good way to wind down and switch off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GB" sz="2400" dirty="0"/>
              <a:t>Play soft music and dim lights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GB" sz="2400" dirty="0"/>
              <a:t>Avoid arguments (stress), loud music, heavy </a:t>
            </a:r>
            <a:r>
              <a:rPr lang="en-GB" sz="2400" dirty="0" smtClean="0"/>
              <a:t>meals, </a:t>
            </a:r>
            <a:r>
              <a:rPr lang="en-GB" sz="2400" dirty="0"/>
              <a:t>extreme exercise before bed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GB" sz="2400" dirty="0"/>
              <a:t>Spend 5 minutes clearing a bit of his/her room, organising school bag for the following morning.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GB" sz="2400" dirty="0"/>
              <a:t>Research indicates that young people who have set bed times of 10pm or earlier are less likely to suffer from depression and enjoy greater levels of motivation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GB" sz="2400" dirty="0"/>
              <a:t>Monitor and reduce internet usage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Encourage good </a:t>
            </a:r>
            <a:r>
              <a:rPr lang="en-GB" sz="3600" dirty="0" smtClean="0"/>
              <a:t>routines!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57839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5911"/>
            <a:ext cx="9140470" cy="64900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16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Presentation level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tx2">
              <a:lumMod val="20000"/>
              <a:lumOff val="80000"/>
            </a:schemeClr>
          </a:solidFill>
        </a:ln>
      </a:spPr>
      <a:bodyPr wrap="none" rtlCol="0">
        <a:spAutoFit/>
      </a:bodyPr>
      <a:lstStyle>
        <a:defPPr>
          <a:defRPr dirty="0" err="1" smtClean="0">
            <a:ln>
              <a:solidFill>
                <a:schemeClr val="accent1">
                  <a:lumMod val="20000"/>
                  <a:lumOff val="80000"/>
                </a:schemeClr>
              </a:solidFill>
            </a:ln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level design" id="{00E2FDB5-77A3-416C-8232-A2B8AB0B9A01}" vid="{6E3E8A63-E899-4F92-AFE5-C80B3CCFC0B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resentation level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tx2">
              <a:lumMod val="20000"/>
              <a:lumOff val="80000"/>
            </a:schemeClr>
          </a:solidFill>
        </a:ln>
      </a:spPr>
      <a:bodyPr wrap="none" rtlCol="0">
        <a:spAutoFit/>
      </a:bodyPr>
      <a:lstStyle>
        <a:defPPr>
          <a:defRPr dirty="0" err="1" smtClean="0">
            <a:ln>
              <a:solidFill>
                <a:schemeClr val="accent1">
                  <a:lumMod val="20000"/>
                  <a:lumOff val="80000"/>
                </a:schemeClr>
              </a:solidFill>
            </a:ln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level design" id="{00E2FDB5-77A3-416C-8232-A2B8AB0B9A01}" vid="{6E3E8A63-E899-4F92-AFE5-C80B3CCFC0B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2037</TotalTime>
  <Words>1703</Words>
  <Application>Microsoft Office PowerPoint</Application>
  <PresentationFormat>Widescreen</PresentationFormat>
  <Paragraphs>255</Paragraphs>
  <Slides>60</Slides>
  <Notes>2</Notes>
  <HiddenSlides>7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60</vt:i4>
      </vt:variant>
    </vt:vector>
  </HeadingPairs>
  <TitlesOfParts>
    <vt:vector size="74" baseType="lpstr">
      <vt:lpstr>Adobe Gothic Std B</vt:lpstr>
      <vt:lpstr>Aharoni</vt:lpstr>
      <vt:lpstr>Arial</vt:lpstr>
      <vt:lpstr>Calibri</vt:lpstr>
      <vt:lpstr>Calibri Light</vt:lpstr>
      <vt:lpstr>Century Gothic</vt:lpstr>
      <vt:lpstr>Garamond</vt:lpstr>
      <vt:lpstr>Times New Roman</vt:lpstr>
      <vt:lpstr>Wingdings</vt:lpstr>
      <vt:lpstr>1_Office Theme</vt:lpstr>
      <vt:lpstr>Default Design</vt:lpstr>
      <vt:lpstr>1_Presentation level design</vt:lpstr>
      <vt:lpstr>Office Theme</vt:lpstr>
      <vt:lpstr>Presentation level design</vt:lpstr>
      <vt:lpstr>Key Calendar Events</vt:lpstr>
      <vt:lpstr>Mr P German</vt:lpstr>
      <vt:lpstr>PowerPoint Presentation</vt:lpstr>
      <vt:lpstr>PowerPoint Presentation</vt:lpstr>
      <vt:lpstr>Homework – Independent Study</vt:lpstr>
      <vt:lpstr>success @yateley</vt:lpstr>
      <vt:lpstr>How can parents help?</vt:lpstr>
      <vt:lpstr>Encourage good routines!</vt:lpstr>
      <vt:lpstr>PowerPoint Presentation</vt:lpstr>
      <vt:lpstr>Important points</vt:lpstr>
      <vt:lpstr>PowerPoint Presentation</vt:lpstr>
      <vt:lpstr>PowerPoint Presentation</vt:lpstr>
      <vt:lpstr>PowerPoint Presentation</vt:lpstr>
      <vt:lpstr>WORK EXPERIENCE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Support for Success</vt:lpstr>
      <vt:lpstr>What will the next two years look like?</vt:lpstr>
      <vt:lpstr>The reality……..</vt:lpstr>
      <vt:lpstr>So how do WE support your son or daughter?</vt:lpstr>
      <vt:lpstr>What we do know.</vt:lpstr>
      <vt:lpstr>PowerPoint Presentation</vt:lpstr>
      <vt:lpstr>Communication is key</vt:lpstr>
      <vt:lpstr>We will get them there!</vt:lpstr>
      <vt:lpstr>WHAT WILL YOUR SON/DAUGHTER</vt:lpstr>
      <vt:lpstr>PowerPoint Presentation</vt:lpstr>
      <vt:lpstr>PowerPoint Presentation</vt:lpstr>
      <vt:lpstr>PowerPoint Presentation</vt:lpstr>
      <vt:lpstr>PowerPoint Presentation</vt:lpstr>
      <vt:lpstr>Winning the race.</vt:lpstr>
      <vt:lpstr>IS SHE DOING WELL?</vt:lpstr>
      <vt:lpstr>In case you missed it…</vt:lpstr>
      <vt:lpstr> </vt:lpstr>
      <vt:lpstr>PowerPoint Presentation</vt:lpstr>
      <vt:lpstr>PowerPoint Presentation</vt:lpstr>
      <vt:lpstr> </vt:lpstr>
      <vt:lpstr> </vt:lpstr>
      <vt:lpstr>What will the upcoming report look like?</vt:lpstr>
      <vt:lpstr>What will your son/daughters report look like?</vt:lpstr>
      <vt:lpstr>What will your son/daughters report look like?</vt:lpstr>
      <vt:lpstr>What does the future hold for students who do their GCSEs in 2021?</vt:lpstr>
      <vt:lpstr>What can THEY do?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journey of a thousand miles starts with a single step.</vt:lpstr>
      <vt:lpstr>Thank you for coming!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Win7default</dc:creator>
  <cp:lastModifiedBy>P Hill</cp:lastModifiedBy>
  <cp:revision>101</cp:revision>
  <dcterms:created xsi:type="dcterms:W3CDTF">2015-09-14T09:00:07Z</dcterms:created>
  <dcterms:modified xsi:type="dcterms:W3CDTF">2019-09-12T19:00:40Z</dcterms:modified>
</cp:coreProperties>
</file>