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99" r:id="rId2"/>
    <p:sldId id="326" r:id="rId3"/>
    <p:sldId id="327" r:id="rId4"/>
    <p:sldId id="328" r:id="rId5"/>
    <p:sldId id="264" r:id="rId6"/>
    <p:sldId id="351" r:id="rId7"/>
    <p:sldId id="352" r:id="rId8"/>
    <p:sldId id="353" r:id="rId9"/>
    <p:sldId id="354" r:id="rId10"/>
    <p:sldId id="355" r:id="rId11"/>
    <p:sldId id="356" r:id="rId12"/>
    <p:sldId id="357" r:id="rId13"/>
    <p:sldId id="358" r:id="rId14"/>
    <p:sldId id="361" r:id="rId15"/>
    <p:sldId id="362" r:id="rId16"/>
    <p:sldId id="359" r:id="rId17"/>
    <p:sldId id="360"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20"/>
    <a:srgbClr val="7F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011" autoAdjust="0"/>
    <p:restoredTop sz="95406"/>
  </p:normalViewPr>
  <p:slideViewPr>
    <p:cSldViewPr snapToGrid="0">
      <p:cViewPr varScale="1">
        <p:scale>
          <a:sx n="109" d="100"/>
          <a:sy n="109" d="100"/>
        </p:scale>
        <p:origin x="1272" y="108"/>
      </p:cViewPr>
      <p:guideLst/>
    </p:cSldViewPr>
  </p:slideViewPr>
  <p:notesTextViewPr>
    <p:cViewPr>
      <p:scale>
        <a:sx n="1" d="1"/>
        <a:sy n="1" d="1"/>
      </p:scale>
      <p:origin x="0" y="0"/>
    </p:cViewPr>
  </p:notesTextViewPr>
  <p:sorterViewPr>
    <p:cViewPr>
      <p:scale>
        <a:sx n="125" d="100"/>
        <a:sy n="125" d="100"/>
      </p:scale>
      <p:origin x="0" y="-163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2BA856-4A4C-854F-9623-A809F9EF4450}" type="datetimeFigureOut">
              <a:rPr lang="en-US" smtClean="0"/>
              <a:t>8/24/2022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C25C58-0A27-444C-88D5-6EBE806C79D8}" type="slidenum">
              <a:rPr lang="en-US" smtClean="0"/>
              <a:t>‹#›</a:t>
            </a:fld>
            <a:endParaRPr lang="en-US"/>
          </a:p>
        </p:txBody>
      </p:sp>
    </p:spTree>
    <p:extLst>
      <p:ext uri="{BB962C8B-B14F-4D97-AF65-F5344CB8AC3E}">
        <p14:creationId xmlns:p14="http://schemas.microsoft.com/office/powerpoint/2010/main" val="2375128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2B2BA2D-22D2-4153-9164-2F3E4200E477}" type="datetimeFigureOut">
              <a:rPr lang="en-GB" smtClean="0"/>
              <a:t>24/08/2022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98A510-E510-4C84-BC7C-3A1A291BF565}" type="slidenum">
              <a:rPr lang="en-GB" smtClean="0"/>
              <a:t>‹#›</a:t>
            </a:fld>
            <a:endParaRPr lang="en-GB"/>
          </a:p>
        </p:txBody>
      </p:sp>
    </p:spTree>
    <p:extLst>
      <p:ext uri="{BB962C8B-B14F-4D97-AF65-F5344CB8AC3E}">
        <p14:creationId xmlns:p14="http://schemas.microsoft.com/office/powerpoint/2010/main" val="3712348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B2BA2D-22D2-4153-9164-2F3E4200E477}" type="datetimeFigureOut">
              <a:rPr lang="en-GB" smtClean="0"/>
              <a:t>24/08/2022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98A510-E510-4C84-BC7C-3A1A291BF565}" type="slidenum">
              <a:rPr lang="en-GB" smtClean="0"/>
              <a:t>‹#›</a:t>
            </a:fld>
            <a:endParaRPr lang="en-GB"/>
          </a:p>
        </p:txBody>
      </p:sp>
    </p:spTree>
    <p:extLst>
      <p:ext uri="{BB962C8B-B14F-4D97-AF65-F5344CB8AC3E}">
        <p14:creationId xmlns:p14="http://schemas.microsoft.com/office/powerpoint/2010/main" val="1833274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B2BA2D-22D2-4153-9164-2F3E4200E477}" type="datetimeFigureOut">
              <a:rPr lang="en-GB" smtClean="0"/>
              <a:t>24/08/2022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98A510-E510-4C84-BC7C-3A1A291BF565}" type="slidenum">
              <a:rPr lang="en-GB" smtClean="0"/>
              <a:t>‹#›</a:t>
            </a:fld>
            <a:endParaRPr lang="en-GB"/>
          </a:p>
        </p:txBody>
      </p:sp>
    </p:spTree>
    <p:extLst>
      <p:ext uri="{BB962C8B-B14F-4D97-AF65-F5344CB8AC3E}">
        <p14:creationId xmlns:p14="http://schemas.microsoft.com/office/powerpoint/2010/main" val="1631632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B2BA2D-22D2-4153-9164-2F3E4200E477}" type="datetimeFigureOut">
              <a:rPr lang="en-GB" smtClean="0"/>
              <a:t>24/08/2022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98A510-E510-4C84-BC7C-3A1A291BF565}" type="slidenum">
              <a:rPr lang="en-GB" smtClean="0"/>
              <a:t>‹#›</a:t>
            </a:fld>
            <a:endParaRPr lang="en-GB"/>
          </a:p>
        </p:txBody>
      </p:sp>
    </p:spTree>
    <p:extLst>
      <p:ext uri="{BB962C8B-B14F-4D97-AF65-F5344CB8AC3E}">
        <p14:creationId xmlns:p14="http://schemas.microsoft.com/office/powerpoint/2010/main" val="1405717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B2BA2D-22D2-4153-9164-2F3E4200E477}" type="datetimeFigureOut">
              <a:rPr lang="en-GB" smtClean="0"/>
              <a:t>24/08/2022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98A510-E510-4C84-BC7C-3A1A291BF565}" type="slidenum">
              <a:rPr lang="en-GB" smtClean="0"/>
              <a:t>‹#›</a:t>
            </a:fld>
            <a:endParaRPr lang="en-GB"/>
          </a:p>
        </p:txBody>
      </p:sp>
    </p:spTree>
    <p:extLst>
      <p:ext uri="{BB962C8B-B14F-4D97-AF65-F5344CB8AC3E}">
        <p14:creationId xmlns:p14="http://schemas.microsoft.com/office/powerpoint/2010/main" val="1576561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2B2BA2D-22D2-4153-9164-2F3E4200E477}" type="datetimeFigureOut">
              <a:rPr lang="en-GB" smtClean="0"/>
              <a:t>24/08/2022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998A510-E510-4C84-BC7C-3A1A291BF565}" type="slidenum">
              <a:rPr lang="en-GB" smtClean="0"/>
              <a:t>‹#›</a:t>
            </a:fld>
            <a:endParaRPr lang="en-GB"/>
          </a:p>
        </p:txBody>
      </p:sp>
    </p:spTree>
    <p:extLst>
      <p:ext uri="{BB962C8B-B14F-4D97-AF65-F5344CB8AC3E}">
        <p14:creationId xmlns:p14="http://schemas.microsoft.com/office/powerpoint/2010/main" val="3512552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B2BA2D-22D2-4153-9164-2F3E4200E477}" type="datetimeFigureOut">
              <a:rPr lang="en-GB" smtClean="0"/>
              <a:t>24/08/2022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998A510-E510-4C84-BC7C-3A1A291BF565}" type="slidenum">
              <a:rPr lang="en-GB" smtClean="0"/>
              <a:t>‹#›</a:t>
            </a:fld>
            <a:endParaRPr lang="en-GB"/>
          </a:p>
        </p:txBody>
      </p:sp>
    </p:spTree>
    <p:extLst>
      <p:ext uri="{BB962C8B-B14F-4D97-AF65-F5344CB8AC3E}">
        <p14:creationId xmlns:p14="http://schemas.microsoft.com/office/powerpoint/2010/main" val="2948400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2B2BA2D-22D2-4153-9164-2F3E4200E477}" type="datetimeFigureOut">
              <a:rPr lang="en-GB" smtClean="0"/>
              <a:t>24/08/2022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998A510-E510-4C84-BC7C-3A1A291BF565}" type="slidenum">
              <a:rPr lang="en-GB" smtClean="0"/>
              <a:t>‹#›</a:t>
            </a:fld>
            <a:endParaRPr lang="en-GB"/>
          </a:p>
        </p:txBody>
      </p:sp>
    </p:spTree>
    <p:extLst>
      <p:ext uri="{BB962C8B-B14F-4D97-AF65-F5344CB8AC3E}">
        <p14:creationId xmlns:p14="http://schemas.microsoft.com/office/powerpoint/2010/main" val="2654290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B2BA2D-22D2-4153-9164-2F3E4200E477}" type="datetimeFigureOut">
              <a:rPr lang="en-GB" smtClean="0"/>
              <a:t>24/08/2022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998A510-E510-4C84-BC7C-3A1A291BF565}" type="slidenum">
              <a:rPr lang="en-GB" smtClean="0"/>
              <a:t>‹#›</a:t>
            </a:fld>
            <a:endParaRPr lang="en-GB"/>
          </a:p>
        </p:txBody>
      </p:sp>
    </p:spTree>
    <p:extLst>
      <p:ext uri="{BB962C8B-B14F-4D97-AF65-F5344CB8AC3E}">
        <p14:creationId xmlns:p14="http://schemas.microsoft.com/office/powerpoint/2010/main" val="2576957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B2BA2D-22D2-4153-9164-2F3E4200E477}" type="datetimeFigureOut">
              <a:rPr lang="en-GB" smtClean="0"/>
              <a:t>24/08/2022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998A510-E510-4C84-BC7C-3A1A291BF565}" type="slidenum">
              <a:rPr lang="en-GB" smtClean="0"/>
              <a:t>‹#›</a:t>
            </a:fld>
            <a:endParaRPr lang="en-GB"/>
          </a:p>
        </p:txBody>
      </p:sp>
    </p:spTree>
    <p:extLst>
      <p:ext uri="{BB962C8B-B14F-4D97-AF65-F5344CB8AC3E}">
        <p14:creationId xmlns:p14="http://schemas.microsoft.com/office/powerpoint/2010/main" val="1879607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B2BA2D-22D2-4153-9164-2F3E4200E477}" type="datetimeFigureOut">
              <a:rPr lang="en-GB" smtClean="0"/>
              <a:t>24/08/2022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998A510-E510-4C84-BC7C-3A1A291BF565}" type="slidenum">
              <a:rPr lang="en-GB" smtClean="0"/>
              <a:t>‹#›</a:t>
            </a:fld>
            <a:endParaRPr lang="en-GB"/>
          </a:p>
        </p:txBody>
      </p:sp>
    </p:spTree>
    <p:extLst>
      <p:ext uri="{BB962C8B-B14F-4D97-AF65-F5344CB8AC3E}">
        <p14:creationId xmlns:p14="http://schemas.microsoft.com/office/powerpoint/2010/main" val="603096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 Target="../slides/slide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B2BA2D-22D2-4153-9164-2F3E4200E477}" type="datetimeFigureOut">
              <a:rPr lang="en-GB" smtClean="0"/>
              <a:t>24/08/2022</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98A510-E510-4C84-BC7C-3A1A291BF565}" type="slidenum">
              <a:rPr lang="en-GB" smtClean="0"/>
              <a:t>‹#›</a:t>
            </a:fld>
            <a:endParaRPr lang="en-GB"/>
          </a:p>
        </p:txBody>
      </p:sp>
      <p:sp>
        <p:nvSpPr>
          <p:cNvPr id="7" name="Rounded Rectangle 6">
            <a:hlinkClick r:id="rId13" action="ppaction://hlinksldjump"/>
          </p:cNvPr>
          <p:cNvSpPr/>
          <p:nvPr userDrawn="1"/>
        </p:nvSpPr>
        <p:spPr>
          <a:xfrm>
            <a:off x="7926070" y="60326"/>
            <a:ext cx="1158240" cy="52832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CONTENT SLIDE</a:t>
            </a:r>
          </a:p>
        </p:txBody>
      </p:sp>
    </p:spTree>
    <p:extLst>
      <p:ext uri="{BB962C8B-B14F-4D97-AF65-F5344CB8AC3E}">
        <p14:creationId xmlns:p14="http://schemas.microsoft.com/office/powerpoint/2010/main" val="31705848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4.xml"/><Relationship Id="rId3" Type="http://schemas.openxmlformats.org/officeDocument/2006/relationships/slide" Target="slide4.xml"/><Relationship Id="rId7" Type="http://schemas.openxmlformats.org/officeDocument/2006/relationships/slide" Target="slide8.xml"/><Relationship Id="rId12" Type="http://schemas.openxmlformats.org/officeDocument/2006/relationships/slide" Target="slide13.xml"/><Relationship Id="rId2" Type="http://schemas.openxmlformats.org/officeDocument/2006/relationships/slide" Target="slide3.xml"/><Relationship Id="rId16" Type="http://schemas.openxmlformats.org/officeDocument/2006/relationships/slide" Target="slide17.xml"/><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slide" Target="slide12.xml"/><Relationship Id="rId5" Type="http://schemas.openxmlformats.org/officeDocument/2006/relationships/slide" Target="slide6.xml"/><Relationship Id="rId15" Type="http://schemas.openxmlformats.org/officeDocument/2006/relationships/slide" Target="slide16.xml"/><Relationship Id="rId10" Type="http://schemas.openxmlformats.org/officeDocument/2006/relationships/slide" Target="slide11.xml"/><Relationship Id="rId4" Type="http://schemas.openxmlformats.org/officeDocument/2006/relationships/slide" Target="slide5.xml"/><Relationship Id="rId9" Type="http://schemas.openxmlformats.org/officeDocument/2006/relationships/slide" Target="slide10.xml"/><Relationship Id="rId14" Type="http://schemas.openxmlformats.org/officeDocument/2006/relationships/slide" Target="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7CBC4B-0156-8A48-9616-8A043842F9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3757" y="793307"/>
            <a:ext cx="2070978" cy="4203168"/>
          </a:xfrm>
          <a:prstGeom prst="rect">
            <a:avLst/>
          </a:prstGeom>
        </p:spPr>
      </p:pic>
      <p:pic>
        <p:nvPicPr>
          <p:cNvPr id="12" name="Picture 11" descr="reading-aloud-to-improve-your-spoken-english.jpg">
            <a:extLst>
              <a:ext uri="{FF2B5EF4-FFF2-40B4-BE49-F238E27FC236}">
                <a16:creationId xmlns:a16="http://schemas.microsoft.com/office/drawing/2014/main" id="{2D2D7E8C-C0DB-1A43-ACCD-F8C78D1FA6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85017" y="-1"/>
            <a:ext cx="6658984" cy="5138999"/>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B2D13A2C-02AF-204D-9794-157DD5F999AA}"/>
              </a:ext>
            </a:extLst>
          </p:cNvPr>
          <p:cNvSpPr/>
          <p:nvPr/>
        </p:nvSpPr>
        <p:spPr>
          <a:xfrm>
            <a:off x="2724320" y="5411205"/>
            <a:ext cx="3633449" cy="1200329"/>
          </a:xfrm>
          <a:prstGeom prst="rect">
            <a:avLst/>
          </a:prstGeom>
          <a:noFill/>
        </p:spPr>
        <p:txBody>
          <a:bodyPr wrap="square" lIns="91440" tIns="45720" rIns="91440" bIns="45720">
            <a:spAutoFit/>
          </a:bodyPr>
          <a:lstStyle/>
          <a:p>
            <a:pPr algn="ctr">
              <a:lnSpc>
                <a:spcPct val="90000"/>
              </a:lnSpc>
            </a:pPr>
            <a:r>
              <a:rPr lang="en-US" sz="8000" b="1" dirty="0">
                <a:ln w="0"/>
                <a:solidFill>
                  <a:schemeClr val="accent6"/>
                </a:solidFill>
                <a:latin typeface="+mj-lt"/>
              </a:rPr>
              <a:t>YEAR 9</a:t>
            </a:r>
            <a:endParaRPr lang="en-US" sz="8000" b="1" cap="none" spc="0" dirty="0">
              <a:ln w="0"/>
              <a:solidFill>
                <a:schemeClr val="accent6"/>
              </a:solidFill>
              <a:latin typeface="+mj-lt"/>
            </a:endParaRPr>
          </a:p>
        </p:txBody>
      </p:sp>
    </p:spTree>
    <p:extLst>
      <p:ext uri="{BB962C8B-B14F-4D97-AF65-F5344CB8AC3E}">
        <p14:creationId xmlns:p14="http://schemas.microsoft.com/office/powerpoint/2010/main" val="2565262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D13A2C-02AF-204D-9794-157DD5F999AA}"/>
              </a:ext>
            </a:extLst>
          </p:cNvPr>
          <p:cNvSpPr/>
          <p:nvPr/>
        </p:nvSpPr>
        <p:spPr>
          <a:xfrm>
            <a:off x="262051" y="223364"/>
            <a:ext cx="3100401" cy="424732"/>
          </a:xfrm>
          <a:prstGeom prst="rect">
            <a:avLst/>
          </a:prstGeom>
          <a:noFill/>
        </p:spPr>
        <p:txBody>
          <a:bodyPr wrap="square" lIns="91440" tIns="45720" rIns="91440" bIns="45720">
            <a:spAutoFit/>
          </a:bodyPr>
          <a:lstStyle/>
          <a:p>
            <a:pPr algn="ctr">
              <a:lnSpc>
                <a:spcPct val="90000"/>
              </a:lnSpc>
            </a:pPr>
            <a:r>
              <a:rPr lang="en-US" sz="2400" b="1" dirty="0">
                <a:ln w="0"/>
                <a:solidFill>
                  <a:schemeClr val="accent6"/>
                </a:solidFill>
              </a:rPr>
              <a:t>Nineteen Eighty Four</a:t>
            </a:r>
            <a:endParaRPr lang="en-US" sz="2400" b="1" cap="none" spc="0" dirty="0">
              <a:ln w="0"/>
              <a:solidFill>
                <a:schemeClr val="accent6"/>
              </a:solidFill>
            </a:endParaRPr>
          </a:p>
        </p:txBody>
      </p:sp>
      <p:sp>
        <p:nvSpPr>
          <p:cNvPr id="7" name="Rectangle 6">
            <a:extLst>
              <a:ext uri="{FF2B5EF4-FFF2-40B4-BE49-F238E27FC236}">
                <a16:creationId xmlns:a16="http://schemas.microsoft.com/office/drawing/2014/main" id="{40F29467-13F0-3D43-91B3-977C9130A9C4}"/>
              </a:ext>
            </a:extLst>
          </p:cNvPr>
          <p:cNvSpPr/>
          <p:nvPr/>
        </p:nvSpPr>
        <p:spPr>
          <a:xfrm>
            <a:off x="3466094" y="393530"/>
            <a:ext cx="5355772" cy="2031325"/>
          </a:xfrm>
          <a:prstGeom prst="rect">
            <a:avLst/>
          </a:prstGeom>
        </p:spPr>
        <p:txBody>
          <a:bodyPr wrap="square">
            <a:spAutoFit/>
          </a:bodyPr>
          <a:lstStyle/>
          <a:p>
            <a:r>
              <a:rPr lang="en-US" b="1" dirty="0">
                <a:solidFill>
                  <a:schemeClr val="accent6"/>
                </a:solidFill>
              </a:rPr>
              <a:t>Synopsis</a:t>
            </a:r>
          </a:p>
          <a:p>
            <a:r>
              <a:rPr lang="en-GB" dirty="0"/>
              <a:t>A nightmarish vision of a dictator-led world and one person’s attempt to find individuality.  George Orwell makes a brave comment on modern life – widespread media, the power of language – and has great success in constructing a realistic version of hell.  One of the most terrifying novels ever written.</a:t>
            </a:r>
            <a:endParaRPr lang="en-US" dirty="0"/>
          </a:p>
        </p:txBody>
      </p:sp>
      <p:sp>
        <p:nvSpPr>
          <p:cNvPr id="8" name="Rectangle 7">
            <a:extLst>
              <a:ext uri="{FF2B5EF4-FFF2-40B4-BE49-F238E27FC236}">
                <a16:creationId xmlns:a16="http://schemas.microsoft.com/office/drawing/2014/main" id="{CBB719E8-093D-CD46-B6C8-CB5650C11D22}"/>
              </a:ext>
            </a:extLst>
          </p:cNvPr>
          <p:cNvSpPr/>
          <p:nvPr/>
        </p:nvSpPr>
        <p:spPr>
          <a:xfrm>
            <a:off x="3466094" y="2326763"/>
            <a:ext cx="5320769" cy="646331"/>
          </a:xfrm>
          <a:prstGeom prst="rect">
            <a:avLst/>
          </a:prstGeom>
        </p:spPr>
        <p:txBody>
          <a:bodyPr wrap="square">
            <a:spAutoFit/>
          </a:bodyPr>
          <a:lstStyle/>
          <a:p>
            <a:r>
              <a:rPr lang="en-US" b="1" dirty="0">
                <a:solidFill>
                  <a:schemeClr val="accent6"/>
                </a:solidFill>
              </a:rPr>
              <a:t>Setting</a:t>
            </a:r>
          </a:p>
          <a:p>
            <a:r>
              <a:rPr lang="en-GB" dirty="0"/>
              <a:t>Oceania, London, Airstrip One, ‘Near future’ 1984</a:t>
            </a:r>
          </a:p>
        </p:txBody>
      </p:sp>
      <p:sp>
        <p:nvSpPr>
          <p:cNvPr id="9" name="Rectangle 8">
            <a:extLst>
              <a:ext uri="{FF2B5EF4-FFF2-40B4-BE49-F238E27FC236}">
                <a16:creationId xmlns:a16="http://schemas.microsoft.com/office/drawing/2014/main" id="{BEE12132-48AD-8843-8405-F026919EAE59}"/>
              </a:ext>
            </a:extLst>
          </p:cNvPr>
          <p:cNvSpPr/>
          <p:nvPr/>
        </p:nvSpPr>
        <p:spPr>
          <a:xfrm>
            <a:off x="3466094" y="2914860"/>
            <a:ext cx="5625905" cy="923330"/>
          </a:xfrm>
          <a:prstGeom prst="rect">
            <a:avLst/>
          </a:prstGeom>
        </p:spPr>
        <p:txBody>
          <a:bodyPr wrap="square">
            <a:spAutoFit/>
          </a:bodyPr>
          <a:lstStyle/>
          <a:p>
            <a:r>
              <a:rPr lang="en-US" b="1" dirty="0">
                <a:solidFill>
                  <a:schemeClr val="accent6"/>
                </a:solidFill>
              </a:rPr>
              <a:t>Themes</a:t>
            </a:r>
          </a:p>
          <a:p>
            <a:r>
              <a:rPr lang="en-GB" dirty="0"/>
              <a:t>Communication, viewpoints, power, warfare, manipulation</a:t>
            </a:r>
          </a:p>
        </p:txBody>
      </p:sp>
      <p:sp>
        <p:nvSpPr>
          <p:cNvPr id="11" name="Rectangle 10">
            <a:extLst>
              <a:ext uri="{FF2B5EF4-FFF2-40B4-BE49-F238E27FC236}">
                <a16:creationId xmlns:a16="http://schemas.microsoft.com/office/drawing/2014/main" id="{6F8D027E-C84B-7445-9280-02EB8E26C275}"/>
              </a:ext>
            </a:extLst>
          </p:cNvPr>
          <p:cNvSpPr/>
          <p:nvPr/>
        </p:nvSpPr>
        <p:spPr>
          <a:xfrm>
            <a:off x="3465926" y="3702020"/>
            <a:ext cx="5625905" cy="646331"/>
          </a:xfrm>
          <a:prstGeom prst="rect">
            <a:avLst/>
          </a:prstGeom>
        </p:spPr>
        <p:txBody>
          <a:bodyPr wrap="square">
            <a:spAutoFit/>
          </a:bodyPr>
          <a:lstStyle/>
          <a:p>
            <a:r>
              <a:rPr lang="en-US" b="1" dirty="0">
                <a:solidFill>
                  <a:schemeClr val="accent6"/>
                </a:solidFill>
              </a:rPr>
              <a:t>Genre</a:t>
            </a:r>
          </a:p>
          <a:p>
            <a:r>
              <a:rPr lang="en-GB" dirty="0"/>
              <a:t>Utopian, dystopian, social science fiction</a:t>
            </a:r>
          </a:p>
        </p:txBody>
      </p:sp>
      <p:cxnSp>
        <p:nvCxnSpPr>
          <p:cNvPr id="12" name="Straight Connector 11">
            <a:extLst>
              <a:ext uri="{FF2B5EF4-FFF2-40B4-BE49-F238E27FC236}">
                <a16:creationId xmlns:a16="http://schemas.microsoft.com/office/drawing/2014/main" id="{8C4BBF4D-51E9-A640-9C9B-99CC10508CA5}"/>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E9301C2-0ECA-6648-A90B-7EE1A5F06F44}"/>
              </a:ext>
            </a:extLst>
          </p:cNvPr>
          <p:cNvSpPr txBox="1"/>
          <p:nvPr/>
        </p:nvSpPr>
        <p:spPr>
          <a:xfrm>
            <a:off x="486180" y="5278664"/>
            <a:ext cx="2652142" cy="369332"/>
          </a:xfrm>
          <a:prstGeom prst="rect">
            <a:avLst/>
          </a:prstGeom>
          <a:noFill/>
        </p:spPr>
        <p:txBody>
          <a:bodyPr wrap="square" rtlCol="0">
            <a:spAutoFit/>
          </a:bodyPr>
          <a:lstStyle/>
          <a:p>
            <a:pPr algn="ctr"/>
            <a:r>
              <a:rPr lang="en-US" b="1" i="1" dirty="0">
                <a:solidFill>
                  <a:schemeClr val="accent6"/>
                </a:solidFill>
              </a:rPr>
              <a:t>George Orwell (1949)</a:t>
            </a:r>
          </a:p>
        </p:txBody>
      </p:sp>
      <p:cxnSp>
        <p:nvCxnSpPr>
          <p:cNvPr id="22" name="Straight Connector 21">
            <a:extLst>
              <a:ext uri="{FF2B5EF4-FFF2-40B4-BE49-F238E27FC236}">
                <a16:creationId xmlns:a16="http://schemas.microsoft.com/office/drawing/2014/main" id="{98CA2FA7-0A1F-4D06-9924-8AC652A6B754}"/>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C427A2E-4854-42A0-88DE-016737A21F85}"/>
              </a:ext>
            </a:extLst>
          </p:cNvPr>
          <p:cNvSpPr/>
          <p:nvPr/>
        </p:nvSpPr>
        <p:spPr>
          <a:xfrm>
            <a:off x="3477802" y="4606251"/>
            <a:ext cx="4437369" cy="553998"/>
          </a:xfrm>
          <a:prstGeom prst="rect">
            <a:avLst/>
          </a:prstGeom>
          <a:noFill/>
        </p:spPr>
        <p:txBody>
          <a:bodyPr wrap="none" lIns="91440" tIns="45720" rIns="91440" bIns="45720">
            <a:spAutoFit/>
          </a:bodyPr>
          <a:lstStyle/>
          <a:p>
            <a:pPr algn="ctr"/>
            <a:r>
              <a:rPr lang="en-US" sz="3000" b="1" dirty="0">
                <a:ln w="0"/>
                <a:solidFill>
                  <a:schemeClr val="accent6"/>
                </a:solidFill>
              </a:rPr>
              <a:t>Page: </a:t>
            </a:r>
            <a:r>
              <a:rPr lang="en-US" sz="3000" b="1" dirty="0">
                <a:ln w="0"/>
              </a:rPr>
              <a:t>ENTER START PAGE #</a:t>
            </a:r>
            <a:endParaRPr lang="en-US" sz="3000" b="1" cap="none" spc="0" dirty="0">
              <a:ln w="0"/>
            </a:endParaRPr>
          </a:p>
        </p:txBody>
      </p:sp>
      <p:sp>
        <p:nvSpPr>
          <p:cNvPr id="24" name="Rectangle 23">
            <a:extLst>
              <a:ext uri="{FF2B5EF4-FFF2-40B4-BE49-F238E27FC236}">
                <a16:creationId xmlns:a16="http://schemas.microsoft.com/office/drawing/2014/main" id="{631E51BD-CF3C-443B-8E67-B1E3924CCDB0}"/>
              </a:ext>
            </a:extLst>
          </p:cNvPr>
          <p:cNvSpPr/>
          <p:nvPr/>
        </p:nvSpPr>
        <p:spPr>
          <a:xfrm>
            <a:off x="3441900" y="5184986"/>
            <a:ext cx="5342745" cy="553998"/>
          </a:xfrm>
          <a:prstGeom prst="rect">
            <a:avLst/>
          </a:prstGeom>
          <a:noFill/>
        </p:spPr>
        <p:txBody>
          <a:bodyPr wrap="none" lIns="91440" tIns="45720" rIns="91440" bIns="45720">
            <a:spAutoFit/>
          </a:bodyPr>
          <a:lstStyle/>
          <a:p>
            <a:pPr algn="ctr"/>
            <a:r>
              <a:rPr lang="en-US" sz="3000" b="1" dirty="0">
                <a:ln w="0"/>
                <a:solidFill>
                  <a:schemeClr val="accent6"/>
                </a:solidFill>
              </a:rPr>
              <a:t>Read from: </a:t>
            </a:r>
            <a:r>
              <a:rPr lang="en-US" sz="3000" b="1" dirty="0">
                <a:ln w="0"/>
              </a:rPr>
              <a:t>START &amp; END PAGE #</a:t>
            </a:r>
            <a:endParaRPr lang="en-US" sz="3000" b="1" cap="none" spc="0" dirty="0">
              <a:ln w="0"/>
            </a:endParaRPr>
          </a:p>
        </p:txBody>
      </p:sp>
      <p:cxnSp>
        <p:nvCxnSpPr>
          <p:cNvPr id="25" name="Straight Connector 24">
            <a:extLst>
              <a:ext uri="{FF2B5EF4-FFF2-40B4-BE49-F238E27FC236}">
                <a16:creationId xmlns:a16="http://schemas.microsoft.com/office/drawing/2014/main" id="{5A83DED8-E124-44E6-8C76-40BBFC6C7259}"/>
              </a:ext>
            </a:extLst>
          </p:cNvPr>
          <p:cNvCxnSpPr>
            <a:cxnSpLocks/>
          </p:cNvCxnSpPr>
          <p:nvPr/>
        </p:nvCxnSpPr>
        <p:spPr>
          <a:xfrm>
            <a:off x="3600993" y="45254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stretch>
            <a:fillRect/>
          </a:stretch>
        </p:blipFill>
        <p:spPr>
          <a:xfrm>
            <a:off x="373146" y="648096"/>
            <a:ext cx="2787644" cy="4536890"/>
          </a:xfrm>
          <a:prstGeom prst="rect">
            <a:avLst/>
          </a:prstGeom>
        </p:spPr>
      </p:pic>
    </p:spTree>
    <p:extLst>
      <p:ext uri="{BB962C8B-B14F-4D97-AF65-F5344CB8AC3E}">
        <p14:creationId xmlns:p14="http://schemas.microsoft.com/office/powerpoint/2010/main" val="3977830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D13A2C-02AF-204D-9794-157DD5F999AA}"/>
              </a:ext>
            </a:extLst>
          </p:cNvPr>
          <p:cNvSpPr/>
          <p:nvPr/>
        </p:nvSpPr>
        <p:spPr>
          <a:xfrm>
            <a:off x="262051" y="223364"/>
            <a:ext cx="3100401" cy="424732"/>
          </a:xfrm>
          <a:prstGeom prst="rect">
            <a:avLst/>
          </a:prstGeom>
          <a:noFill/>
        </p:spPr>
        <p:txBody>
          <a:bodyPr wrap="square" lIns="91440" tIns="45720" rIns="91440" bIns="45720">
            <a:spAutoFit/>
          </a:bodyPr>
          <a:lstStyle/>
          <a:p>
            <a:pPr algn="ctr">
              <a:lnSpc>
                <a:spcPct val="90000"/>
              </a:lnSpc>
            </a:pPr>
            <a:r>
              <a:rPr lang="en-US" sz="2400" b="1" dirty="0">
                <a:ln w="0"/>
                <a:solidFill>
                  <a:schemeClr val="accent6"/>
                </a:solidFill>
              </a:rPr>
              <a:t>The War of the Worlds</a:t>
            </a:r>
            <a:endParaRPr lang="en-US" sz="2400" b="1" cap="none" spc="0" dirty="0">
              <a:ln w="0"/>
              <a:solidFill>
                <a:schemeClr val="accent6"/>
              </a:solidFill>
            </a:endParaRPr>
          </a:p>
        </p:txBody>
      </p:sp>
      <p:sp>
        <p:nvSpPr>
          <p:cNvPr id="7" name="Rectangle 6">
            <a:extLst>
              <a:ext uri="{FF2B5EF4-FFF2-40B4-BE49-F238E27FC236}">
                <a16:creationId xmlns:a16="http://schemas.microsoft.com/office/drawing/2014/main" id="{40F29467-13F0-3D43-91B3-977C9130A9C4}"/>
              </a:ext>
            </a:extLst>
          </p:cNvPr>
          <p:cNvSpPr/>
          <p:nvPr/>
        </p:nvSpPr>
        <p:spPr>
          <a:xfrm>
            <a:off x="3466094" y="393530"/>
            <a:ext cx="5355772" cy="2462213"/>
          </a:xfrm>
          <a:prstGeom prst="rect">
            <a:avLst/>
          </a:prstGeom>
        </p:spPr>
        <p:txBody>
          <a:bodyPr wrap="square">
            <a:spAutoFit/>
          </a:bodyPr>
          <a:lstStyle/>
          <a:p>
            <a:r>
              <a:rPr lang="en-US" b="1" dirty="0">
                <a:solidFill>
                  <a:schemeClr val="accent6"/>
                </a:solidFill>
              </a:rPr>
              <a:t>Synopsis</a:t>
            </a:r>
          </a:p>
          <a:p>
            <a:r>
              <a:rPr lang="en-GB" sz="1700" dirty="0"/>
              <a:t>Long before man had learned to fly, HG Wells wrote this story of a Martian attack on England.  Unearthly creatures arrive in machines across the country and cause total destruction.  The inhabitants of the earth are powerless, and it seems that the end of the World has come.  There is one factor, however, that the Martians have not considered.</a:t>
            </a:r>
          </a:p>
          <a:p>
            <a:endParaRPr lang="en-US" sz="1700" dirty="0"/>
          </a:p>
        </p:txBody>
      </p:sp>
      <p:sp>
        <p:nvSpPr>
          <p:cNvPr id="8" name="Rectangle 7">
            <a:extLst>
              <a:ext uri="{FF2B5EF4-FFF2-40B4-BE49-F238E27FC236}">
                <a16:creationId xmlns:a16="http://schemas.microsoft.com/office/drawing/2014/main" id="{CBB719E8-093D-CD46-B6C8-CB5650C11D22}"/>
              </a:ext>
            </a:extLst>
          </p:cNvPr>
          <p:cNvSpPr/>
          <p:nvPr/>
        </p:nvSpPr>
        <p:spPr>
          <a:xfrm>
            <a:off x="3452887" y="2491749"/>
            <a:ext cx="5320769" cy="646331"/>
          </a:xfrm>
          <a:prstGeom prst="rect">
            <a:avLst/>
          </a:prstGeom>
        </p:spPr>
        <p:txBody>
          <a:bodyPr wrap="square">
            <a:spAutoFit/>
          </a:bodyPr>
          <a:lstStyle/>
          <a:p>
            <a:r>
              <a:rPr lang="en-US" b="1" dirty="0">
                <a:solidFill>
                  <a:schemeClr val="accent6"/>
                </a:solidFill>
              </a:rPr>
              <a:t>Setting</a:t>
            </a:r>
          </a:p>
          <a:p>
            <a:r>
              <a:rPr lang="en-US" dirty="0"/>
              <a:t>England, 1900’s</a:t>
            </a:r>
          </a:p>
        </p:txBody>
      </p:sp>
      <p:sp>
        <p:nvSpPr>
          <p:cNvPr id="9" name="Rectangle 8">
            <a:extLst>
              <a:ext uri="{FF2B5EF4-FFF2-40B4-BE49-F238E27FC236}">
                <a16:creationId xmlns:a16="http://schemas.microsoft.com/office/drawing/2014/main" id="{BEE12132-48AD-8843-8405-F026919EAE59}"/>
              </a:ext>
            </a:extLst>
          </p:cNvPr>
          <p:cNvSpPr/>
          <p:nvPr/>
        </p:nvSpPr>
        <p:spPr>
          <a:xfrm>
            <a:off x="3448593" y="3080427"/>
            <a:ext cx="5625905" cy="646331"/>
          </a:xfrm>
          <a:prstGeom prst="rect">
            <a:avLst/>
          </a:prstGeom>
        </p:spPr>
        <p:txBody>
          <a:bodyPr wrap="square">
            <a:spAutoFit/>
          </a:bodyPr>
          <a:lstStyle/>
          <a:p>
            <a:r>
              <a:rPr lang="en-US" b="1" dirty="0">
                <a:solidFill>
                  <a:schemeClr val="accent6"/>
                </a:solidFill>
              </a:rPr>
              <a:t>Themes</a:t>
            </a:r>
          </a:p>
          <a:p>
            <a:r>
              <a:rPr lang="en-GB" dirty="0"/>
              <a:t>‘The other’, rules and order, community, fear, power</a:t>
            </a:r>
          </a:p>
        </p:txBody>
      </p:sp>
      <p:sp>
        <p:nvSpPr>
          <p:cNvPr id="11" name="Rectangle 10">
            <a:extLst>
              <a:ext uri="{FF2B5EF4-FFF2-40B4-BE49-F238E27FC236}">
                <a16:creationId xmlns:a16="http://schemas.microsoft.com/office/drawing/2014/main" id="{6F8D027E-C84B-7445-9280-02EB8E26C275}"/>
              </a:ext>
            </a:extLst>
          </p:cNvPr>
          <p:cNvSpPr/>
          <p:nvPr/>
        </p:nvSpPr>
        <p:spPr>
          <a:xfrm>
            <a:off x="3465926" y="3748186"/>
            <a:ext cx="5625905" cy="646331"/>
          </a:xfrm>
          <a:prstGeom prst="rect">
            <a:avLst/>
          </a:prstGeom>
        </p:spPr>
        <p:txBody>
          <a:bodyPr wrap="square">
            <a:spAutoFit/>
          </a:bodyPr>
          <a:lstStyle/>
          <a:p>
            <a:r>
              <a:rPr lang="en-US" b="1" dirty="0">
                <a:solidFill>
                  <a:schemeClr val="accent6"/>
                </a:solidFill>
              </a:rPr>
              <a:t>Genre</a:t>
            </a:r>
            <a:endParaRPr lang="en-US" b="1" dirty="0"/>
          </a:p>
          <a:p>
            <a:r>
              <a:rPr lang="en-GB" dirty="0"/>
              <a:t>Science fiction</a:t>
            </a:r>
          </a:p>
        </p:txBody>
      </p:sp>
      <p:cxnSp>
        <p:nvCxnSpPr>
          <p:cNvPr id="12" name="Straight Connector 11">
            <a:extLst>
              <a:ext uri="{FF2B5EF4-FFF2-40B4-BE49-F238E27FC236}">
                <a16:creationId xmlns:a16="http://schemas.microsoft.com/office/drawing/2014/main" id="{8C4BBF4D-51E9-A640-9C9B-99CC10508CA5}"/>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E9301C2-0ECA-6648-A90B-7EE1A5F06F44}"/>
              </a:ext>
            </a:extLst>
          </p:cNvPr>
          <p:cNvSpPr txBox="1"/>
          <p:nvPr/>
        </p:nvSpPr>
        <p:spPr>
          <a:xfrm>
            <a:off x="486180" y="5278664"/>
            <a:ext cx="2652142" cy="369332"/>
          </a:xfrm>
          <a:prstGeom prst="rect">
            <a:avLst/>
          </a:prstGeom>
          <a:noFill/>
        </p:spPr>
        <p:txBody>
          <a:bodyPr wrap="square" rtlCol="0">
            <a:spAutoFit/>
          </a:bodyPr>
          <a:lstStyle/>
          <a:p>
            <a:pPr algn="ctr"/>
            <a:r>
              <a:rPr lang="en-US" b="1" i="1" dirty="0">
                <a:solidFill>
                  <a:schemeClr val="accent6"/>
                </a:solidFill>
              </a:rPr>
              <a:t>HG Wells (1898)</a:t>
            </a:r>
          </a:p>
        </p:txBody>
      </p:sp>
      <p:cxnSp>
        <p:nvCxnSpPr>
          <p:cNvPr id="22" name="Straight Connector 21">
            <a:extLst>
              <a:ext uri="{FF2B5EF4-FFF2-40B4-BE49-F238E27FC236}">
                <a16:creationId xmlns:a16="http://schemas.microsoft.com/office/drawing/2014/main" id="{98CA2FA7-0A1F-4D06-9924-8AC652A6B754}"/>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C427A2E-4854-42A0-88DE-016737A21F85}"/>
              </a:ext>
            </a:extLst>
          </p:cNvPr>
          <p:cNvSpPr/>
          <p:nvPr/>
        </p:nvSpPr>
        <p:spPr>
          <a:xfrm>
            <a:off x="3477802" y="4606251"/>
            <a:ext cx="4437369" cy="553998"/>
          </a:xfrm>
          <a:prstGeom prst="rect">
            <a:avLst/>
          </a:prstGeom>
          <a:noFill/>
        </p:spPr>
        <p:txBody>
          <a:bodyPr wrap="none" lIns="91440" tIns="45720" rIns="91440" bIns="45720">
            <a:spAutoFit/>
          </a:bodyPr>
          <a:lstStyle/>
          <a:p>
            <a:pPr algn="ctr"/>
            <a:r>
              <a:rPr lang="en-US" sz="3000" b="1" dirty="0">
                <a:ln w="0"/>
                <a:solidFill>
                  <a:schemeClr val="accent6"/>
                </a:solidFill>
              </a:rPr>
              <a:t>Page: </a:t>
            </a:r>
            <a:r>
              <a:rPr lang="en-US" sz="3000" b="1" dirty="0">
                <a:ln w="0"/>
              </a:rPr>
              <a:t>ENTER START PAGE #</a:t>
            </a:r>
            <a:endParaRPr lang="en-US" sz="3000" b="1" cap="none" spc="0" dirty="0">
              <a:ln w="0"/>
            </a:endParaRPr>
          </a:p>
        </p:txBody>
      </p:sp>
      <p:sp>
        <p:nvSpPr>
          <p:cNvPr id="24" name="Rectangle 23">
            <a:extLst>
              <a:ext uri="{FF2B5EF4-FFF2-40B4-BE49-F238E27FC236}">
                <a16:creationId xmlns:a16="http://schemas.microsoft.com/office/drawing/2014/main" id="{631E51BD-CF3C-443B-8E67-B1E3924CCDB0}"/>
              </a:ext>
            </a:extLst>
          </p:cNvPr>
          <p:cNvSpPr/>
          <p:nvPr/>
        </p:nvSpPr>
        <p:spPr>
          <a:xfrm>
            <a:off x="3441900" y="5184986"/>
            <a:ext cx="5342745" cy="553998"/>
          </a:xfrm>
          <a:prstGeom prst="rect">
            <a:avLst/>
          </a:prstGeom>
          <a:noFill/>
        </p:spPr>
        <p:txBody>
          <a:bodyPr wrap="none" lIns="91440" tIns="45720" rIns="91440" bIns="45720">
            <a:spAutoFit/>
          </a:bodyPr>
          <a:lstStyle/>
          <a:p>
            <a:pPr algn="ctr"/>
            <a:r>
              <a:rPr lang="en-US" sz="3000" b="1" dirty="0">
                <a:ln w="0"/>
                <a:solidFill>
                  <a:schemeClr val="accent6"/>
                </a:solidFill>
              </a:rPr>
              <a:t>Read from: </a:t>
            </a:r>
            <a:r>
              <a:rPr lang="en-US" sz="3000" b="1" dirty="0">
                <a:ln w="0"/>
              </a:rPr>
              <a:t>START &amp; END PAGE #</a:t>
            </a:r>
            <a:endParaRPr lang="en-US" sz="3000" b="1" cap="none" spc="0" dirty="0">
              <a:ln w="0"/>
            </a:endParaRPr>
          </a:p>
        </p:txBody>
      </p:sp>
      <p:cxnSp>
        <p:nvCxnSpPr>
          <p:cNvPr id="25" name="Straight Connector 24">
            <a:extLst>
              <a:ext uri="{FF2B5EF4-FFF2-40B4-BE49-F238E27FC236}">
                <a16:creationId xmlns:a16="http://schemas.microsoft.com/office/drawing/2014/main" id="{5A83DED8-E124-44E6-8C76-40BBFC6C7259}"/>
              </a:ext>
            </a:extLst>
          </p:cNvPr>
          <p:cNvCxnSpPr>
            <a:cxnSpLocks/>
          </p:cNvCxnSpPr>
          <p:nvPr/>
        </p:nvCxnSpPr>
        <p:spPr>
          <a:xfrm>
            <a:off x="3600993" y="45254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stretch>
            <a:fillRect/>
          </a:stretch>
        </p:blipFill>
        <p:spPr>
          <a:xfrm>
            <a:off x="340824" y="689779"/>
            <a:ext cx="2942853" cy="4495207"/>
          </a:xfrm>
          <a:prstGeom prst="rect">
            <a:avLst/>
          </a:prstGeom>
        </p:spPr>
      </p:pic>
    </p:spTree>
    <p:extLst>
      <p:ext uri="{BB962C8B-B14F-4D97-AF65-F5344CB8AC3E}">
        <p14:creationId xmlns:p14="http://schemas.microsoft.com/office/powerpoint/2010/main" val="861541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D13A2C-02AF-204D-9794-157DD5F999AA}"/>
              </a:ext>
            </a:extLst>
          </p:cNvPr>
          <p:cNvSpPr/>
          <p:nvPr/>
        </p:nvSpPr>
        <p:spPr>
          <a:xfrm>
            <a:off x="262051" y="223364"/>
            <a:ext cx="3100401" cy="424732"/>
          </a:xfrm>
          <a:prstGeom prst="rect">
            <a:avLst/>
          </a:prstGeom>
          <a:noFill/>
        </p:spPr>
        <p:txBody>
          <a:bodyPr wrap="square" lIns="91440" tIns="45720" rIns="91440" bIns="45720">
            <a:spAutoFit/>
          </a:bodyPr>
          <a:lstStyle/>
          <a:p>
            <a:pPr algn="ctr">
              <a:lnSpc>
                <a:spcPct val="90000"/>
              </a:lnSpc>
            </a:pPr>
            <a:r>
              <a:rPr lang="en-US" sz="2400" b="1" dirty="0">
                <a:ln w="0"/>
                <a:solidFill>
                  <a:schemeClr val="accent6"/>
                </a:solidFill>
              </a:rPr>
              <a:t>The Poet X</a:t>
            </a:r>
            <a:endParaRPr lang="en-US" sz="2400" b="1" cap="none" spc="0" dirty="0">
              <a:ln w="0"/>
              <a:solidFill>
                <a:schemeClr val="accent6"/>
              </a:solidFill>
            </a:endParaRPr>
          </a:p>
        </p:txBody>
      </p:sp>
      <p:sp>
        <p:nvSpPr>
          <p:cNvPr id="7" name="Rectangle 6">
            <a:extLst>
              <a:ext uri="{FF2B5EF4-FFF2-40B4-BE49-F238E27FC236}">
                <a16:creationId xmlns:a16="http://schemas.microsoft.com/office/drawing/2014/main" id="{40F29467-13F0-3D43-91B3-977C9130A9C4}"/>
              </a:ext>
            </a:extLst>
          </p:cNvPr>
          <p:cNvSpPr/>
          <p:nvPr/>
        </p:nvSpPr>
        <p:spPr>
          <a:xfrm>
            <a:off x="3466094" y="393530"/>
            <a:ext cx="5355772" cy="1677382"/>
          </a:xfrm>
          <a:prstGeom prst="rect">
            <a:avLst/>
          </a:prstGeom>
        </p:spPr>
        <p:txBody>
          <a:bodyPr wrap="square">
            <a:spAutoFit/>
          </a:bodyPr>
          <a:lstStyle/>
          <a:p>
            <a:r>
              <a:rPr lang="en-US" b="1" dirty="0">
                <a:solidFill>
                  <a:schemeClr val="accent6"/>
                </a:solidFill>
              </a:rPr>
              <a:t>Synopsis</a:t>
            </a:r>
          </a:p>
          <a:p>
            <a:r>
              <a:rPr lang="en-GB" sz="1700" dirty="0"/>
              <a:t>A young girl in Harlem discovers slam poetry as a way to understand her mother’s religion and her own relationship to the world.  In the face of a world that may not want to hear her, Xiomara refuses to be silent.</a:t>
            </a:r>
          </a:p>
          <a:p>
            <a:r>
              <a:rPr lang="en-GB" sz="1700" dirty="0"/>
              <a:t> </a:t>
            </a:r>
            <a:endParaRPr lang="en-US" sz="1700" dirty="0"/>
          </a:p>
        </p:txBody>
      </p:sp>
      <p:sp>
        <p:nvSpPr>
          <p:cNvPr id="8" name="Rectangle 7">
            <a:extLst>
              <a:ext uri="{FF2B5EF4-FFF2-40B4-BE49-F238E27FC236}">
                <a16:creationId xmlns:a16="http://schemas.microsoft.com/office/drawing/2014/main" id="{CBB719E8-093D-CD46-B6C8-CB5650C11D22}"/>
              </a:ext>
            </a:extLst>
          </p:cNvPr>
          <p:cNvSpPr/>
          <p:nvPr/>
        </p:nvSpPr>
        <p:spPr>
          <a:xfrm>
            <a:off x="3452887" y="2151674"/>
            <a:ext cx="5320769" cy="646331"/>
          </a:xfrm>
          <a:prstGeom prst="rect">
            <a:avLst/>
          </a:prstGeom>
        </p:spPr>
        <p:txBody>
          <a:bodyPr wrap="square">
            <a:spAutoFit/>
          </a:bodyPr>
          <a:lstStyle/>
          <a:p>
            <a:r>
              <a:rPr lang="en-US" b="1" dirty="0">
                <a:solidFill>
                  <a:schemeClr val="accent6"/>
                </a:solidFill>
              </a:rPr>
              <a:t>Setting</a:t>
            </a:r>
          </a:p>
          <a:p>
            <a:r>
              <a:rPr lang="en-US" dirty="0"/>
              <a:t>Harlem, New York. Present day</a:t>
            </a:r>
          </a:p>
        </p:txBody>
      </p:sp>
      <p:sp>
        <p:nvSpPr>
          <p:cNvPr id="9" name="Rectangle 8">
            <a:extLst>
              <a:ext uri="{FF2B5EF4-FFF2-40B4-BE49-F238E27FC236}">
                <a16:creationId xmlns:a16="http://schemas.microsoft.com/office/drawing/2014/main" id="{BEE12132-48AD-8843-8405-F026919EAE59}"/>
              </a:ext>
            </a:extLst>
          </p:cNvPr>
          <p:cNvSpPr/>
          <p:nvPr/>
        </p:nvSpPr>
        <p:spPr>
          <a:xfrm>
            <a:off x="3448593" y="2928976"/>
            <a:ext cx="5625905" cy="646331"/>
          </a:xfrm>
          <a:prstGeom prst="rect">
            <a:avLst/>
          </a:prstGeom>
        </p:spPr>
        <p:txBody>
          <a:bodyPr wrap="square">
            <a:spAutoFit/>
          </a:bodyPr>
          <a:lstStyle/>
          <a:p>
            <a:r>
              <a:rPr lang="en-US" b="1" dirty="0">
                <a:solidFill>
                  <a:schemeClr val="accent6"/>
                </a:solidFill>
              </a:rPr>
              <a:t>Themes</a:t>
            </a:r>
          </a:p>
          <a:p>
            <a:r>
              <a:rPr lang="en-GB" dirty="0"/>
              <a:t>Identity, faith, relationships, independence, words</a:t>
            </a:r>
          </a:p>
        </p:txBody>
      </p:sp>
      <p:sp>
        <p:nvSpPr>
          <p:cNvPr id="11" name="Rectangle 10">
            <a:extLst>
              <a:ext uri="{FF2B5EF4-FFF2-40B4-BE49-F238E27FC236}">
                <a16:creationId xmlns:a16="http://schemas.microsoft.com/office/drawing/2014/main" id="{6F8D027E-C84B-7445-9280-02EB8E26C275}"/>
              </a:ext>
            </a:extLst>
          </p:cNvPr>
          <p:cNvSpPr/>
          <p:nvPr/>
        </p:nvSpPr>
        <p:spPr>
          <a:xfrm>
            <a:off x="3465926" y="3748186"/>
            <a:ext cx="5625905" cy="646331"/>
          </a:xfrm>
          <a:prstGeom prst="rect">
            <a:avLst/>
          </a:prstGeom>
        </p:spPr>
        <p:txBody>
          <a:bodyPr wrap="square">
            <a:spAutoFit/>
          </a:bodyPr>
          <a:lstStyle/>
          <a:p>
            <a:r>
              <a:rPr lang="en-US" b="1" dirty="0">
                <a:solidFill>
                  <a:schemeClr val="accent6"/>
                </a:solidFill>
              </a:rPr>
              <a:t>Genre</a:t>
            </a:r>
            <a:endParaRPr lang="en-US" b="1" dirty="0"/>
          </a:p>
          <a:p>
            <a:r>
              <a:rPr lang="en-GB" dirty="0"/>
              <a:t>Slam poetry, young adult fiction</a:t>
            </a:r>
          </a:p>
        </p:txBody>
      </p:sp>
      <p:cxnSp>
        <p:nvCxnSpPr>
          <p:cNvPr id="12" name="Straight Connector 11">
            <a:extLst>
              <a:ext uri="{FF2B5EF4-FFF2-40B4-BE49-F238E27FC236}">
                <a16:creationId xmlns:a16="http://schemas.microsoft.com/office/drawing/2014/main" id="{8C4BBF4D-51E9-A640-9C9B-99CC10508CA5}"/>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E9301C2-0ECA-6648-A90B-7EE1A5F06F44}"/>
              </a:ext>
            </a:extLst>
          </p:cNvPr>
          <p:cNvSpPr txBox="1"/>
          <p:nvPr/>
        </p:nvSpPr>
        <p:spPr>
          <a:xfrm>
            <a:off x="486180" y="5278664"/>
            <a:ext cx="2652142" cy="369332"/>
          </a:xfrm>
          <a:prstGeom prst="rect">
            <a:avLst/>
          </a:prstGeom>
          <a:noFill/>
        </p:spPr>
        <p:txBody>
          <a:bodyPr wrap="square" rtlCol="0">
            <a:spAutoFit/>
          </a:bodyPr>
          <a:lstStyle/>
          <a:p>
            <a:pPr algn="ctr"/>
            <a:r>
              <a:rPr lang="en-US" b="1" i="1" dirty="0">
                <a:solidFill>
                  <a:schemeClr val="accent6"/>
                </a:solidFill>
              </a:rPr>
              <a:t>Elizabeth Acevedo (2018)</a:t>
            </a:r>
          </a:p>
        </p:txBody>
      </p:sp>
      <p:cxnSp>
        <p:nvCxnSpPr>
          <p:cNvPr id="22" name="Straight Connector 21">
            <a:extLst>
              <a:ext uri="{FF2B5EF4-FFF2-40B4-BE49-F238E27FC236}">
                <a16:creationId xmlns:a16="http://schemas.microsoft.com/office/drawing/2014/main" id="{98CA2FA7-0A1F-4D06-9924-8AC652A6B754}"/>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C427A2E-4854-42A0-88DE-016737A21F85}"/>
              </a:ext>
            </a:extLst>
          </p:cNvPr>
          <p:cNvSpPr/>
          <p:nvPr/>
        </p:nvSpPr>
        <p:spPr>
          <a:xfrm>
            <a:off x="3477802" y="4606251"/>
            <a:ext cx="4437369" cy="553998"/>
          </a:xfrm>
          <a:prstGeom prst="rect">
            <a:avLst/>
          </a:prstGeom>
          <a:noFill/>
        </p:spPr>
        <p:txBody>
          <a:bodyPr wrap="none" lIns="91440" tIns="45720" rIns="91440" bIns="45720">
            <a:spAutoFit/>
          </a:bodyPr>
          <a:lstStyle/>
          <a:p>
            <a:pPr algn="ctr"/>
            <a:r>
              <a:rPr lang="en-US" sz="3000" b="1" dirty="0">
                <a:ln w="0"/>
                <a:solidFill>
                  <a:schemeClr val="accent6"/>
                </a:solidFill>
              </a:rPr>
              <a:t>Page: </a:t>
            </a:r>
            <a:r>
              <a:rPr lang="en-US" sz="3000" b="1" dirty="0">
                <a:ln w="0"/>
              </a:rPr>
              <a:t>ENTER START PAGE #</a:t>
            </a:r>
            <a:endParaRPr lang="en-US" sz="3000" b="1" cap="none" spc="0" dirty="0">
              <a:ln w="0"/>
            </a:endParaRPr>
          </a:p>
        </p:txBody>
      </p:sp>
      <p:sp>
        <p:nvSpPr>
          <p:cNvPr id="24" name="Rectangle 23">
            <a:extLst>
              <a:ext uri="{FF2B5EF4-FFF2-40B4-BE49-F238E27FC236}">
                <a16:creationId xmlns:a16="http://schemas.microsoft.com/office/drawing/2014/main" id="{631E51BD-CF3C-443B-8E67-B1E3924CCDB0}"/>
              </a:ext>
            </a:extLst>
          </p:cNvPr>
          <p:cNvSpPr/>
          <p:nvPr/>
        </p:nvSpPr>
        <p:spPr>
          <a:xfrm>
            <a:off x="3441900" y="5184986"/>
            <a:ext cx="5342745" cy="553998"/>
          </a:xfrm>
          <a:prstGeom prst="rect">
            <a:avLst/>
          </a:prstGeom>
          <a:noFill/>
        </p:spPr>
        <p:txBody>
          <a:bodyPr wrap="none" lIns="91440" tIns="45720" rIns="91440" bIns="45720">
            <a:spAutoFit/>
          </a:bodyPr>
          <a:lstStyle/>
          <a:p>
            <a:pPr algn="ctr"/>
            <a:r>
              <a:rPr lang="en-US" sz="3000" b="1" dirty="0">
                <a:ln w="0"/>
                <a:solidFill>
                  <a:schemeClr val="accent6"/>
                </a:solidFill>
              </a:rPr>
              <a:t>Read from: </a:t>
            </a:r>
            <a:r>
              <a:rPr lang="en-US" sz="3000" b="1" dirty="0">
                <a:ln w="0"/>
              </a:rPr>
              <a:t>START &amp; END PAGE #</a:t>
            </a:r>
            <a:endParaRPr lang="en-US" sz="3000" b="1" cap="none" spc="0" dirty="0">
              <a:ln w="0"/>
            </a:endParaRPr>
          </a:p>
        </p:txBody>
      </p:sp>
      <p:cxnSp>
        <p:nvCxnSpPr>
          <p:cNvPr id="25" name="Straight Connector 24">
            <a:extLst>
              <a:ext uri="{FF2B5EF4-FFF2-40B4-BE49-F238E27FC236}">
                <a16:creationId xmlns:a16="http://schemas.microsoft.com/office/drawing/2014/main" id="{5A83DED8-E124-44E6-8C76-40BBFC6C7259}"/>
              </a:ext>
            </a:extLst>
          </p:cNvPr>
          <p:cNvCxnSpPr>
            <a:cxnSpLocks/>
          </p:cNvCxnSpPr>
          <p:nvPr/>
        </p:nvCxnSpPr>
        <p:spPr>
          <a:xfrm>
            <a:off x="3600993" y="45254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435647" y="714103"/>
            <a:ext cx="2757961" cy="4275908"/>
          </a:xfrm>
          <a:prstGeom prst="rect">
            <a:avLst/>
          </a:prstGeom>
        </p:spPr>
      </p:pic>
    </p:spTree>
    <p:extLst>
      <p:ext uri="{BB962C8B-B14F-4D97-AF65-F5344CB8AC3E}">
        <p14:creationId xmlns:p14="http://schemas.microsoft.com/office/powerpoint/2010/main" val="3700581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D13A2C-02AF-204D-9794-157DD5F999AA}"/>
              </a:ext>
            </a:extLst>
          </p:cNvPr>
          <p:cNvSpPr/>
          <p:nvPr/>
        </p:nvSpPr>
        <p:spPr>
          <a:xfrm>
            <a:off x="262051" y="223364"/>
            <a:ext cx="3100401" cy="424732"/>
          </a:xfrm>
          <a:prstGeom prst="rect">
            <a:avLst/>
          </a:prstGeom>
          <a:noFill/>
        </p:spPr>
        <p:txBody>
          <a:bodyPr wrap="square" lIns="91440" tIns="45720" rIns="91440" bIns="45720">
            <a:spAutoFit/>
          </a:bodyPr>
          <a:lstStyle/>
          <a:p>
            <a:pPr algn="ctr">
              <a:lnSpc>
                <a:spcPct val="90000"/>
              </a:lnSpc>
            </a:pPr>
            <a:r>
              <a:rPr lang="en-US" sz="2400" b="1" dirty="0">
                <a:ln w="0"/>
                <a:solidFill>
                  <a:schemeClr val="accent6"/>
                </a:solidFill>
              </a:rPr>
              <a:t>Half Brother</a:t>
            </a:r>
            <a:endParaRPr lang="en-US" sz="2400" b="1" cap="none" spc="0" dirty="0">
              <a:ln w="0"/>
              <a:solidFill>
                <a:schemeClr val="accent6"/>
              </a:solidFill>
            </a:endParaRPr>
          </a:p>
        </p:txBody>
      </p:sp>
      <p:sp>
        <p:nvSpPr>
          <p:cNvPr id="7" name="Rectangle 6">
            <a:extLst>
              <a:ext uri="{FF2B5EF4-FFF2-40B4-BE49-F238E27FC236}">
                <a16:creationId xmlns:a16="http://schemas.microsoft.com/office/drawing/2014/main" id="{40F29467-13F0-3D43-91B3-977C9130A9C4}"/>
              </a:ext>
            </a:extLst>
          </p:cNvPr>
          <p:cNvSpPr/>
          <p:nvPr/>
        </p:nvSpPr>
        <p:spPr>
          <a:xfrm>
            <a:off x="3466094" y="393530"/>
            <a:ext cx="5355772" cy="1154162"/>
          </a:xfrm>
          <a:prstGeom prst="rect">
            <a:avLst/>
          </a:prstGeom>
        </p:spPr>
        <p:txBody>
          <a:bodyPr wrap="square">
            <a:spAutoFit/>
          </a:bodyPr>
          <a:lstStyle/>
          <a:p>
            <a:r>
              <a:rPr lang="en-US" b="1" dirty="0">
                <a:solidFill>
                  <a:schemeClr val="accent6"/>
                </a:solidFill>
              </a:rPr>
              <a:t>Synopsis</a:t>
            </a:r>
          </a:p>
          <a:p>
            <a:r>
              <a:rPr lang="en-GB" sz="1700" dirty="0"/>
              <a:t>When his father takes a baby chimp into their family as part of an experiment, thirteen year old Ben has to cope with the wrench when the experiment comes to an end.</a:t>
            </a:r>
            <a:endParaRPr lang="en-US" sz="1700" dirty="0"/>
          </a:p>
        </p:txBody>
      </p:sp>
      <p:sp>
        <p:nvSpPr>
          <p:cNvPr id="8" name="Rectangle 7">
            <a:extLst>
              <a:ext uri="{FF2B5EF4-FFF2-40B4-BE49-F238E27FC236}">
                <a16:creationId xmlns:a16="http://schemas.microsoft.com/office/drawing/2014/main" id="{CBB719E8-093D-CD46-B6C8-CB5650C11D22}"/>
              </a:ext>
            </a:extLst>
          </p:cNvPr>
          <p:cNvSpPr/>
          <p:nvPr/>
        </p:nvSpPr>
        <p:spPr>
          <a:xfrm>
            <a:off x="3463876" y="1800971"/>
            <a:ext cx="5320769" cy="646331"/>
          </a:xfrm>
          <a:prstGeom prst="rect">
            <a:avLst/>
          </a:prstGeom>
        </p:spPr>
        <p:txBody>
          <a:bodyPr wrap="square">
            <a:spAutoFit/>
          </a:bodyPr>
          <a:lstStyle/>
          <a:p>
            <a:r>
              <a:rPr lang="en-US" b="1" dirty="0">
                <a:solidFill>
                  <a:schemeClr val="accent6"/>
                </a:solidFill>
              </a:rPr>
              <a:t>Setting</a:t>
            </a:r>
          </a:p>
          <a:p>
            <a:r>
              <a:rPr lang="en-US" dirty="0"/>
              <a:t>Canada. Present day.</a:t>
            </a:r>
          </a:p>
        </p:txBody>
      </p:sp>
      <p:sp>
        <p:nvSpPr>
          <p:cNvPr id="9" name="Rectangle 8">
            <a:extLst>
              <a:ext uri="{FF2B5EF4-FFF2-40B4-BE49-F238E27FC236}">
                <a16:creationId xmlns:a16="http://schemas.microsoft.com/office/drawing/2014/main" id="{BEE12132-48AD-8843-8405-F026919EAE59}"/>
              </a:ext>
            </a:extLst>
          </p:cNvPr>
          <p:cNvSpPr/>
          <p:nvPr/>
        </p:nvSpPr>
        <p:spPr>
          <a:xfrm>
            <a:off x="3463876" y="2640120"/>
            <a:ext cx="5625905" cy="646331"/>
          </a:xfrm>
          <a:prstGeom prst="rect">
            <a:avLst/>
          </a:prstGeom>
        </p:spPr>
        <p:txBody>
          <a:bodyPr wrap="square">
            <a:spAutoFit/>
          </a:bodyPr>
          <a:lstStyle/>
          <a:p>
            <a:r>
              <a:rPr lang="en-US" b="1" dirty="0">
                <a:solidFill>
                  <a:schemeClr val="accent6"/>
                </a:solidFill>
              </a:rPr>
              <a:t>Themes</a:t>
            </a:r>
          </a:p>
          <a:p>
            <a:r>
              <a:rPr lang="en-GB" dirty="0"/>
              <a:t>Families, experiments, chimpanzees</a:t>
            </a:r>
          </a:p>
        </p:txBody>
      </p:sp>
      <p:sp>
        <p:nvSpPr>
          <p:cNvPr id="11" name="Rectangle 10">
            <a:extLst>
              <a:ext uri="{FF2B5EF4-FFF2-40B4-BE49-F238E27FC236}">
                <a16:creationId xmlns:a16="http://schemas.microsoft.com/office/drawing/2014/main" id="{6F8D027E-C84B-7445-9280-02EB8E26C275}"/>
              </a:ext>
            </a:extLst>
          </p:cNvPr>
          <p:cNvSpPr/>
          <p:nvPr/>
        </p:nvSpPr>
        <p:spPr>
          <a:xfrm>
            <a:off x="3463876" y="3452017"/>
            <a:ext cx="5625905" cy="646331"/>
          </a:xfrm>
          <a:prstGeom prst="rect">
            <a:avLst/>
          </a:prstGeom>
        </p:spPr>
        <p:txBody>
          <a:bodyPr wrap="square">
            <a:spAutoFit/>
          </a:bodyPr>
          <a:lstStyle/>
          <a:p>
            <a:r>
              <a:rPr lang="en-US" b="1" dirty="0">
                <a:solidFill>
                  <a:schemeClr val="accent6"/>
                </a:solidFill>
              </a:rPr>
              <a:t>Genre</a:t>
            </a:r>
            <a:endParaRPr lang="en-US" b="1" dirty="0"/>
          </a:p>
          <a:p>
            <a:r>
              <a:rPr lang="en-GB" dirty="0"/>
              <a:t>Young adult fiction</a:t>
            </a:r>
          </a:p>
        </p:txBody>
      </p:sp>
      <p:cxnSp>
        <p:nvCxnSpPr>
          <p:cNvPr id="12" name="Straight Connector 11">
            <a:extLst>
              <a:ext uri="{FF2B5EF4-FFF2-40B4-BE49-F238E27FC236}">
                <a16:creationId xmlns:a16="http://schemas.microsoft.com/office/drawing/2014/main" id="{8C4BBF4D-51E9-A640-9C9B-99CC10508CA5}"/>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E9301C2-0ECA-6648-A90B-7EE1A5F06F44}"/>
              </a:ext>
            </a:extLst>
          </p:cNvPr>
          <p:cNvSpPr txBox="1"/>
          <p:nvPr/>
        </p:nvSpPr>
        <p:spPr>
          <a:xfrm>
            <a:off x="486180" y="5278664"/>
            <a:ext cx="2652142" cy="369332"/>
          </a:xfrm>
          <a:prstGeom prst="rect">
            <a:avLst/>
          </a:prstGeom>
          <a:noFill/>
        </p:spPr>
        <p:txBody>
          <a:bodyPr wrap="square" rtlCol="0">
            <a:spAutoFit/>
          </a:bodyPr>
          <a:lstStyle/>
          <a:p>
            <a:pPr algn="ctr"/>
            <a:r>
              <a:rPr lang="en-US" b="1" i="1" dirty="0">
                <a:solidFill>
                  <a:schemeClr val="accent6"/>
                </a:solidFill>
              </a:rPr>
              <a:t>Kenneth </a:t>
            </a:r>
            <a:r>
              <a:rPr lang="en-US" b="1" i="1" dirty="0" err="1">
                <a:solidFill>
                  <a:schemeClr val="accent6"/>
                </a:solidFill>
              </a:rPr>
              <a:t>Oppel</a:t>
            </a:r>
            <a:r>
              <a:rPr lang="en-US" b="1" i="1" dirty="0">
                <a:solidFill>
                  <a:schemeClr val="accent6"/>
                </a:solidFill>
              </a:rPr>
              <a:t> (2010)</a:t>
            </a:r>
          </a:p>
        </p:txBody>
      </p:sp>
      <p:cxnSp>
        <p:nvCxnSpPr>
          <p:cNvPr id="22" name="Straight Connector 21">
            <a:extLst>
              <a:ext uri="{FF2B5EF4-FFF2-40B4-BE49-F238E27FC236}">
                <a16:creationId xmlns:a16="http://schemas.microsoft.com/office/drawing/2014/main" id="{98CA2FA7-0A1F-4D06-9924-8AC652A6B754}"/>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C427A2E-4854-42A0-88DE-016737A21F85}"/>
              </a:ext>
            </a:extLst>
          </p:cNvPr>
          <p:cNvSpPr/>
          <p:nvPr/>
        </p:nvSpPr>
        <p:spPr>
          <a:xfrm>
            <a:off x="3477802" y="4606251"/>
            <a:ext cx="4437369" cy="553998"/>
          </a:xfrm>
          <a:prstGeom prst="rect">
            <a:avLst/>
          </a:prstGeom>
          <a:noFill/>
        </p:spPr>
        <p:txBody>
          <a:bodyPr wrap="none" lIns="91440" tIns="45720" rIns="91440" bIns="45720">
            <a:spAutoFit/>
          </a:bodyPr>
          <a:lstStyle/>
          <a:p>
            <a:pPr algn="ctr"/>
            <a:r>
              <a:rPr lang="en-US" sz="3000" b="1" dirty="0">
                <a:ln w="0"/>
                <a:solidFill>
                  <a:schemeClr val="accent6"/>
                </a:solidFill>
              </a:rPr>
              <a:t>Page: </a:t>
            </a:r>
            <a:r>
              <a:rPr lang="en-US" sz="3000" b="1" dirty="0">
                <a:ln w="0"/>
              </a:rPr>
              <a:t>ENTER START PAGE #</a:t>
            </a:r>
            <a:endParaRPr lang="en-US" sz="3000" b="1" cap="none" spc="0" dirty="0">
              <a:ln w="0"/>
            </a:endParaRPr>
          </a:p>
        </p:txBody>
      </p:sp>
      <p:sp>
        <p:nvSpPr>
          <p:cNvPr id="24" name="Rectangle 23">
            <a:extLst>
              <a:ext uri="{FF2B5EF4-FFF2-40B4-BE49-F238E27FC236}">
                <a16:creationId xmlns:a16="http://schemas.microsoft.com/office/drawing/2014/main" id="{631E51BD-CF3C-443B-8E67-B1E3924CCDB0}"/>
              </a:ext>
            </a:extLst>
          </p:cNvPr>
          <p:cNvSpPr/>
          <p:nvPr/>
        </p:nvSpPr>
        <p:spPr>
          <a:xfrm>
            <a:off x="3441900" y="5184986"/>
            <a:ext cx="5342745" cy="553998"/>
          </a:xfrm>
          <a:prstGeom prst="rect">
            <a:avLst/>
          </a:prstGeom>
          <a:noFill/>
        </p:spPr>
        <p:txBody>
          <a:bodyPr wrap="none" lIns="91440" tIns="45720" rIns="91440" bIns="45720">
            <a:spAutoFit/>
          </a:bodyPr>
          <a:lstStyle/>
          <a:p>
            <a:pPr algn="ctr"/>
            <a:r>
              <a:rPr lang="en-US" sz="3000" b="1" dirty="0">
                <a:ln w="0"/>
                <a:solidFill>
                  <a:schemeClr val="accent6"/>
                </a:solidFill>
              </a:rPr>
              <a:t>Read from: </a:t>
            </a:r>
            <a:r>
              <a:rPr lang="en-US" sz="3000" b="1" dirty="0">
                <a:ln w="0"/>
              </a:rPr>
              <a:t>START &amp; END PAGE #</a:t>
            </a:r>
            <a:endParaRPr lang="en-US" sz="3000" b="1" cap="none" spc="0" dirty="0">
              <a:ln w="0"/>
            </a:endParaRPr>
          </a:p>
        </p:txBody>
      </p:sp>
      <p:cxnSp>
        <p:nvCxnSpPr>
          <p:cNvPr id="25" name="Straight Connector 24">
            <a:extLst>
              <a:ext uri="{FF2B5EF4-FFF2-40B4-BE49-F238E27FC236}">
                <a16:creationId xmlns:a16="http://schemas.microsoft.com/office/drawing/2014/main" id="{5A83DED8-E124-44E6-8C76-40BBFC6C7259}"/>
              </a:ext>
            </a:extLst>
          </p:cNvPr>
          <p:cNvCxnSpPr>
            <a:cxnSpLocks/>
          </p:cNvCxnSpPr>
          <p:nvPr/>
        </p:nvCxnSpPr>
        <p:spPr>
          <a:xfrm>
            <a:off x="3600993" y="45254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stretch>
            <a:fillRect/>
          </a:stretch>
        </p:blipFill>
        <p:spPr>
          <a:xfrm>
            <a:off x="377834" y="737838"/>
            <a:ext cx="2760488" cy="4382275"/>
          </a:xfrm>
          <a:prstGeom prst="rect">
            <a:avLst/>
          </a:prstGeom>
        </p:spPr>
      </p:pic>
    </p:spTree>
    <p:extLst>
      <p:ext uri="{BB962C8B-B14F-4D97-AF65-F5344CB8AC3E}">
        <p14:creationId xmlns:p14="http://schemas.microsoft.com/office/powerpoint/2010/main" val="1787179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D13A2C-02AF-204D-9794-157DD5F999AA}"/>
              </a:ext>
            </a:extLst>
          </p:cNvPr>
          <p:cNvSpPr/>
          <p:nvPr/>
        </p:nvSpPr>
        <p:spPr>
          <a:xfrm>
            <a:off x="262051" y="223364"/>
            <a:ext cx="3100401" cy="424732"/>
          </a:xfrm>
          <a:prstGeom prst="rect">
            <a:avLst/>
          </a:prstGeom>
          <a:noFill/>
        </p:spPr>
        <p:txBody>
          <a:bodyPr wrap="square" lIns="91440" tIns="45720" rIns="91440" bIns="45720">
            <a:spAutoFit/>
          </a:bodyPr>
          <a:lstStyle/>
          <a:p>
            <a:pPr algn="ctr">
              <a:lnSpc>
                <a:spcPct val="90000"/>
              </a:lnSpc>
            </a:pPr>
            <a:r>
              <a:rPr lang="en-US" sz="2400" b="1" dirty="0">
                <a:ln w="0"/>
                <a:solidFill>
                  <a:schemeClr val="accent6"/>
                </a:solidFill>
              </a:rPr>
              <a:t>Anita and Me</a:t>
            </a:r>
            <a:endParaRPr lang="en-US" sz="2400" b="1" cap="none" spc="0" dirty="0">
              <a:ln w="0"/>
              <a:solidFill>
                <a:schemeClr val="accent6"/>
              </a:solidFill>
            </a:endParaRPr>
          </a:p>
        </p:txBody>
      </p:sp>
      <p:sp>
        <p:nvSpPr>
          <p:cNvPr id="7" name="Rectangle 6">
            <a:extLst>
              <a:ext uri="{FF2B5EF4-FFF2-40B4-BE49-F238E27FC236}">
                <a16:creationId xmlns:a16="http://schemas.microsoft.com/office/drawing/2014/main" id="{40F29467-13F0-3D43-91B3-977C9130A9C4}"/>
              </a:ext>
            </a:extLst>
          </p:cNvPr>
          <p:cNvSpPr/>
          <p:nvPr/>
        </p:nvSpPr>
        <p:spPr>
          <a:xfrm>
            <a:off x="3466094" y="393530"/>
            <a:ext cx="5355772" cy="1677382"/>
          </a:xfrm>
          <a:prstGeom prst="rect">
            <a:avLst/>
          </a:prstGeom>
        </p:spPr>
        <p:txBody>
          <a:bodyPr wrap="square">
            <a:spAutoFit/>
          </a:bodyPr>
          <a:lstStyle/>
          <a:p>
            <a:r>
              <a:rPr lang="en-US" b="1" dirty="0">
                <a:solidFill>
                  <a:schemeClr val="accent6"/>
                </a:solidFill>
              </a:rPr>
              <a:t>Synopsis</a:t>
            </a:r>
          </a:p>
          <a:p>
            <a:r>
              <a:rPr lang="en-GB" sz="1700" dirty="0"/>
              <a:t>The story follows the life of nine-year-old </a:t>
            </a:r>
            <a:r>
              <a:rPr lang="en-GB" sz="1700" dirty="0" err="1"/>
              <a:t>Meena</a:t>
            </a:r>
            <a:r>
              <a:rPr lang="en-GB" sz="1700" dirty="0"/>
              <a:t> Kumar, the daughter of Indian immigrants, as she attempts to define her personal identity, marked by her Indian background and the small-town, English society in which she grows up.</a:t>
            </a:r>
            <a:endParaRPr lang="en-US" sz="1700" dirty="0"/>
          </a:p>
        </p:txBody>
      </p:sp>
      <p:sp>
        <p:nvSpPr>
          <p:cNvPr id="8" name="Rectangle 7">
            <a:extLst>
              <a:ext uri="{FF2B5EF4-FFF2-40B4-BE49-F238E27FC236}">
                <a16:creationId xmlns:a16="http://schemas.microsoft.com/office/drawing/2014/main" id="{CBB719E8-093D-CD46-B6C8-CB5650C11D22}"/>
              </a:ext>
            </a:extLst>
          </p:cNvPr>
          <p:cNvSpPr/>
          <p:nvPr/>
        </p:nvSpPr>
        <p:spPr>
          <a:xfrm>
            <a:off x="3441900" y="2022486"/>
            <a:ext cx="5320769" cy="646331"/>
          </a:xfrm>
          <a:prstGeom prst="rect">
            <a:avLst/>
          </a:prstGeom>
        </p:spPr>
        <p:txBody>
          <a:bodyPr wrap="square">
            <a:spAutoFit/>
          </a:bodyPr>
          <a:lstStyle/>
          <a:p>
            <a:r>
              <a:rPr lang="en-US" b="1" dirty="0">
                <a:solidFill>
                  <a:schemeClr val="accent6"/>
                </a:solidFill>
              </a:rPr>
              <a:t>Setting</a:t>
            </a:r>
          </a:p>
          <a:p>
            <a:r>
              <a:rPr lang="en-US" dirty="0"/>
              <a:t>A fictional English village of </a:t>
            </a:r>
            <a:r>
              <a:rPr lang="en-US" dirty="0" err="1"/>
              <a:t>Tollington</a:t>
            </a:r>
            <a:r>
              <a:rPr lang="en-US" dirty="0"/>
              <a:t>, 1970’s</a:t>
            </a:r>
          </a:p>
        </p:txBody>
      </p:sp>
      <p:sp>
        <p:nvSpPr>
          <p:cNvPr id="9" name="Rectangle 8">
            <a:extLst>
              <a:ext uri="{FF2B5EF4-FFF2-40B4-BE49-F238E27FC236}">
                <a16:creationId xmlns:a16="http://schemas.microsoft.com/office/drawing/2014/main" id="{BEE12132-48AD-8843-8405-F026919EAE59}"/>
              </a:ext>
            </a:extLst>
          </p:cNvPr>
          <p:cNvSpPr/>
          <p:nvPr/>
        </p:nvSpPr>
        <p:spPr>
          <a:xfrm>
            <a:off x="3463876" y="2640120"/>
            <a:ext cx="5625905" cy="646331"/>
          </a:xfrm>
          <a:prstGeom prst="rect">
            <a:avLst/>
          </a:prstGeom>
        </p:spPr>
        <p:txBody>
          <a:bodyPr wrap="square">
            <a:spAutoFit/>
          </a:bodyPr>
          <a:lstStyle/>
          <a:p>
            <a:r>
              <a:rPr lang="en-US" b="1" dirty="0">
                <a:solidFill>
                  <a:schemeClr val="accent6"/>
                </a:solidFill>
              </a:rPr>
              <a:t>Themes</a:t>
            </a:r>
          </a:p>
          <a:p>
            <a:r>
              <a:rPr lang="en-GB" dirty="0"/>
              <a:t>Family discipline, friendship, culture, belonging</a:t>
            </a:r>
          </a:p>
        </p:txBody>
      </p:sp>
      <p:sp>
        <p:nvSpPr>
          <p:cNvPr id="11" name="Rectangle 10">
            <a:extLst>
              <a:ext uri="{FF2B5EF4-FFF2-40B4-BE49-F238E27FC236}">
                <a16:creationId xmlns:a16="http://schemas.microsoft.com/office/drawing/2014/main" id="{6F8D027E-C84B-7445-9280-02EB8E26C275}"/>
              </a:ext>
            </a:extLst>
          </p:cNvPr>
          <p:cNvSpPr/>
          <p:nvPr/>
        </p:nvSpPr>
        <p:spPr>
          <a:xfrm>
            <a:off x="3463876" y="3452017"/>
            <a:ext cx="5625905" cy="646331"/>
          </a:xfrm>
          <a:prstGeom prst="rect">
            <a:avLst/>
          </a:prstGeom>
        </p:spPr>
        <p:txBody>
          <a:bodyPr wrap="square">
            <a:spAutoFit/>
          </a:bodyPr>
          <a:lstStyle/>
          <a:p>
            <a:r>
              <a:rPr lang="en-US" b="1" dirty="0">
                <a:solidFill>
                  <a:schemeClr val="accent6"/>
                </a:solidFill>
              </a:rPr>
              <a:t>Genre</a:t>
            </a:r>
            <a:endParaRPr lang="en-US" b="1" dirty="0"/>
          </a:p>
          <a:p>
            <a:r>
              <a:rPr lang="en-GB" dirty="0"/>
              <a:t>Autobiography, comedy-drama</a:t>
            </a:r>
          </a:p>
        </p:txBody>
      </p:sp>
      <p:cxnSp>
        <p:nvCxnSpPr>
          <p:cNvPr id="12" name="Straight Connector 11">
            <a:extLst>
              <a:ext uri="{FF2B5EF4-FFF2-40B4-BE49-F238E27FC236}">
                <a16:creationId xmlns:a16="http://schemas.microsoft.com/office/drawing/2014/main" id="{8C4BBF4D-51E9-A640-9C9B-99CC10508CA5}"/>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E9301C2-0ECA-6648-A90B-7EE1A5F06F44}"/>
              </a:ext>
            </a:extLst>
          </p:cNvPr>
          <p:cNvSpPr txBox="1"/>
          <p:nvPr/>
        </p:nvSpPr>
        <p:spPr>
          <a:xfrm>
            <a:off x="486180" y="5278664"/>
            <a:ext cx="2652142" cy="369332"/>
          </a:xfrm>
          <a:prstGeom prst="rect">
            <a:avLst/>
          </a:prstGeom>
          <a:noFill/>
        </p:spPr>
        <p:txBody>
          <a:bodyPr wrap="square" rtlCol="0">
            <a:spAutoFit/>
          </a:bodyPr>
          <a:lstStyle/>
          <a:p>
            <a:pPr algn="ctr"/>
            <a:r>
              <a:rPr lang="en-US" b="1" i="1" dirty="0" err="1">
                <a:solidFill>
                  <a:schemeClr val="accent6"/>
                </a:solidFill>
              </a:rPr>
              <a:t>Meera</a:t>
            </a:r>
            <a:r>
              <a:rPr lang="en-US" b="1" i="1" dirty="0">
                <a:solidFill>
                  <a:schemeClr val="accent6"/>
                </a:solidFill>
              </a:rPr>
              <a:t> </a:t>
            </a:r>
            <a:r>
              <a:rPr lang="en-US" b="1" i="1" dirty="0" err="1">
                <a:solidFill>
                  <a:schemeClr val="accent6"/>
                </a:solidFill>
              </a:rPr>
              <a:t>Syal</a:t>
            </a:r>
            <a:r>
              <a:rPr lang="en-US" b="1" i="1">
                <a:solidFill>
                  <a:schemeClr val="accent6"/>
                </a:solidFill>
              </a:rPr>
              <a:t> (1996)</a:t>
            </a:r>
            <a:endParaRPr lang="en-US" b="1" i="1" dirty="0">
              <a:solidFill>
                <a:schemeClr val="accent6"/>
              </a:solidFill>
            </a:endParaRPr>
          </a:p>
        </p:txBody>
      </p:sp>
      <p:cxnSp>
        <p:nvCxnSpPr>
          <p:cNvPr id="22" name="Straight Connector 21">
            <a:extLst>
              <a:ext uri="{FF2B5EF4-FFF2-40B4-BE49-F238E27FC236}">
                <a16:creationId xmlns:a16="http://schemas.microsoft.com/office/drawing/2014/main" id="{98CA2FA7-0A1F-4D06-9924-8AC652A6B754}"/>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C427A2E-4854-42A0-88DE-016737A21F85}"/>
              </a:ext>
            </a:extLst>
          </p:cNvPr>
          <p:cNvSpPr/>
          <p:nvPr/>
        </p:nvSpPr>
        <p:spPr>
          <a:xfrm>
            <a:off x="3477802" y="4606251"/>
            <a:ext cx="4437369" cy="553998"/>
          </a:xfrm>
          <a:prstGeom prst="rect">
            <a:avLst/>
          </a:prstGeom>
          <a:noFill/>
        </p:spPr>
        <p:txBody>
          <a:bodyPr wrap="none" lIns="91440" tIns="45720" rIns="91440" bIns="45720">
            <a:spAutoFit/>
          </a:bodyPr>
          <a:lstStyle/>
          <a:p>
            <a:pPr algn="ctr"/>
            <a:r>
              <a:rPr lang="en-US" sz="3000" b="1" dirty="0">
                <a:ln w="0"/>
                <a:solidFill>
                  <a:schemeClr val="accent6"/>
                </a:solidFill>
              </a:rPr>
              <a:t>Page: </a:t>
            </a:r>
            <a:r>
              <a:rPr lang="en-US" sz="3000" b="1" dirty="0">
                <a:ln w="0"/>
              </a:rPr>
              <a:t>ENTER START PAGE #</a:t>
            </a:r>
            <a:endParaRPr lang="en-US" sz="3000" b="1" cap="none" spc="0" dirty="0">
              <a:ln w="0"/>
            </a:endParaRPr>
          </a:p>
        </p:txBody>
      </p:sp>
      <p:sp>
        <p:nvSpPr>
          <p:cNvPr id="24" name="Rectangle 23">
            <a:extLst>
              <a:ext uri="{FF2B5EF4-FFF2-40B4-BE49-F238E27FC236}">
                <a16:creationId xmlns:a16="http://schemas.microsoft.com/office/drawing/2014/main" id="{631E51BD-CF3C-443B-8E67-B1E3924CCDB0}"/>
              </a:ext>
            </a:extLst>
          </p:cNvPr>
          <p:cNvSpPr/>
          <p:nvPr/>
        </p:nvSpPr>
        <p:spPr>
          <a:xfrm>
            <a:off x="3441900" y="5184986"/>
            <a:ext cx="5342745" cy="553998"/>
          </a:xfrm>
          <a:prstGeom prst="rect">
            <a:avLst/>
          </a:prstGeom>
          <a:noFill/>
        </p:spPr>
        <p:txBody>
          <a:bodyPr wrap="none" lIns="91440" tIns="45720" rIns="91440" bIns="45720">
            <a:spAutoFit/>
          </a:bodyPr>
          <a:lstStyle/>
          <a:p>
            <a:pPr algn="ctr"/>
            <a:r>
              <a:rPr lang="en-US" sz="3000" b="1" dirty="0">
                <a:ln w="0"/>
                <a:solidFill>
                  <a:schemeClr val="accent6"/>
                </a:solidFill>
              </a:rPr>
              <a:t>Read from: </a:t>
            </a:r>
            <a:r>
              <a:rPr lang="en-US" sz="3000" b="1" dirty="0">
                <a:ln w="0"/>
              </a:rPr>
              <a:t>START &amp; END PAGE #</a:t>
            </a:r>
            <a:endParaRPr lang="en-US" sz="3000" b="1" cap="none" spc="0" dirty="0">
              <a:ln w="0"/>
            </a:endParaRPr>
          </a:p>
        </p:txBody>
      </p:sp>
      <p:cxnSp>
        <p:nvCxnSpPr>
          <p:cNvPr id="25" name="Straight Connector 24">
            <a:extLst>
              <a:ext uri="{FF2B5EF4-FFF2-40B4-BE49-F238E27FC236}">
                <a16:creationId xmlns:a16="http://schemas.microsoft.com/office/drawing/2014/main" id="{5A83DED8-E124-44E6-8C76-40BBFC6C7259}"/>
              </a:ext>
            </a:extLst>
          </p:cNvPr>
          <p:cNvCxnSpPr>
            <a:cxnSpLocks/>
          </p:cNvCxnSpPr>
          <p:nvPr/>
        </p:nvCxnSpPr>
        <p:spPr>
          <a:xfrm>
            <a:off x="3600993" y="45254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614197" y="888274"/>
            <a:ext cx="2682784" cy="4049486"/>
          </a:xfrm>
          <a:prstGeom prst="rect">
            <a:avLst/>
          </a:prstGeom>
        </p:spPr>
      </p:pic>
    </p:spTree>
    <p:extLst>
      <p:ext uri="{BB962C8B-B14F-4D97-AF65-F5344CB8AC3E}">
        <p14:creationId xmlns:p14="http://schemas.microsoft.com/office/powerpoint/2010/main" val="1545937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D13A2C-02AF-204D-9794-157DD5F999AA}"/>
              </a:ext>
            </a:extLst>
          </p:cNvPr>
          <p:cNvSpPr/>
          <p:nvPr/>
        </p:nvSpPr>
        <p:spPr>
          <a:xfrm>
            <a:off x="262051" y="223364"/>
            <a:ext cx="3100401" cy="424732"/>
          </a:xfrm>
          <a:prstGeom prst="rect">
            <a:avLst/>
          </a:prstGeom>
          <a:noFill/>
        </p:spPr>
        <p:txBody>
          <a:bodyPr wrap="square" lIns="91440" tIns="45720" rIns="91440" bIns="45720">
            <a:spAutoFit/>
          </a:bodyPr>
          <a:lstStyle/>
          <a:p>
            <a:pPr algn="ctr">
              <a:lnSpc>
                <a:spcPct val="90000"/>
              </a:lnSpc>
            </a:pPr>
            <a:r>
              <a:rPr lang="en-US" sz="2400" b="1" dirty="0">
                <a:ln w="0"/>
                <a:solidFill>
                  <a:schemeClr val="accent6"/>
                </a:solidFill>
              </a:rPr>
              <a:t>Trash</a:t>
            </a:r>
            <a:endParaRPr lang="en-US" sz="2400" b="1" cap="none" spc="0" dirty="0">
              <a:ln w="0"/>
              <a:solidFill>
                <a:schemeClr val="accent6"/>
              </a:solidFill>
            </a:endParaRPr>
          </a:p>
        </p:txBody>
      </p:sp>
      <p:sp>
        <p:nvSpPr>
          <p:cNvPr id="7" name="Rectangle 6">
            <a:extLst>
              <a:ext uri="{FF2B5EF4-FFF2-40B4-BE49-F238E27FC236}">
                <a16:creationId xmlns:a16="http://schemas.microsoft.com/office/drawing/2014/main" id="{40F29467-13F0-3D43-91B3-977C9130A9C4}"/>
              </a:ext>
            </a:extLst>
          </p:cNvPr>
          <p:cNvSpPr/>
          <p:nvPr/>
        </p:nvSpPr>
        <p:spPr>
          <a:xfrm>
            <a:off x="3466094" y="393530"/>
            <a:ext cx="5355772" cy="2031325"/>
          </a:xfrm>
          <a:prstGeom prst="rect">
            <a:avLst/>
          </a:prstGeom>
        </p:spPr>
        <p:txBody>
          <a:bodyPr wrap="square">
            <a:spAutoFit/>
          </a:bodyPr>
          <a:lstStyle/>
          <a:p>
            <a:r>
              <a:rPr lang="en-US" b="1" dirty="0">
                <a:solidFill>
                  <a:schemeClr val="accent6"/>
                </a:solidFill>
              </a:rPr>
              <a:t>Synopsis</a:t>
            </a:r>
          </a:p>
          <a:p>
            <a:r>
              <a:rPr lang="en-GB" dirty="0"/>
              <a:t>Raphael, </a:t>
            </a:r>
            <a:r>
              <a:rPr lang="en-GB" dirty="0" err="1"/>
              <a:t>Gardo</a:t>
            </a:r>
            <a:r>
              <a:rPr lang="en-GB" dirty="0"/>
              <a:t> and Rat live on the trash heaps of </a:t>
            </a:r>
            <a:r>
              <a:rPr lang="en-GB" dirty="0" err="1"/>
              <a:t>Behala</a:t>
            </a:r>
            <a:r>
              <a:rPr lang="en-GB" dirty="0"/>
              <a:t> and sort through it, hoping to find anything they can sell or recycle. Their lives are rugged, poverty stricken, unadventurous. This changes when the boys find something in the trash: a bag, with a key and a wallet.</a:t>
            </a:r>
            <a:endParaRPr lang="en-US" dirty="0"/>
          </a:p>
        </p:txBody>
      </p:sp>
      <p:sp>
        <p:nvSpPr>
          <p:cNvPr id="8" name="Rectangle 7">
            <a:extLst>
              <a:ext uri="{FF2B5EF4-FFF2-40B4-BE49-F238E27FC236}">
                <a16:creationId xmlns:a16="http://schemas.microsoft.com/office/drawing/2014/main" id="{CBB719E8-093D-CD46-B6C8-CB5650C11D22}"/>
              </a:ext>
            </a:extLst>
          </p:cNvPr>
          <p:cNvSpPr/>
          <p:nvPr/>
        </p:nvSpPr>
        <p:spPr>
          <a:xfrm>
            <a:off x="3441900" y="2331114"/>
            <a:ext cx="5320769" cy="646331"/>
          </a:xfrm>
          <a:prstGeom prst="rect">
            <a:avLst/>
          </a:prstGeom>
        </p:spPr>
        <p:txBody>
          <a:bodyPr wrap="square">
            <a:spAutoFit/>
          </a:bodyPr>
          <a:lstStyle/>
          <a:p>
            <a:r>
              <a:rPr lang="en-US" b="1" dirty="0">
                <a:solidFill>
                  <a:schemeClr val="accent6"/>
                </a:solidFill>
              </a:rPr>
              <a:t>Setting</a:t>
            </a:r>
          </a:p>
          <a:p>
            <a:r>
              <a:rPr lang="en-US" dirty="0"/>
              <a:t>The </a:t>
            </a:r>
            <a:r>
              <a:rPr lang="en-US" dirty="0" err="1"/>
              <a:t>Phllippines</a:t>
            </a:r>
            <a:endParaRPr lang="en-US" dirty="0"/>
          </a:p>
        </p:txBody>
      </p:sp>
      <p:sp>
        <p:nvSpPr>
          <p:cNvPr id="9" name="Rectangle 8">
            <a:extLst>
              <a:ext uri="{FF2B5EF4-FFF2-40B4-BE49-F238E27FC236}">
                <a16:creationId xmlns:a16="http://schemas.microsoft.com/office/drawing/2014/main" id="{BEE12132-48AD-8843-8405-F026919EAE59}"/>
              </a:ext>
            </a:extLst>
          </p:cNvPr>
          <p:cNvSpPr/>
          <p:nvPr/>
        </p:nvSpPr>
        <p:spPr>
          <a:xfrm>
            <a:off x="3465926" y="2960357"/>
            <a:ext cx="5625905" cy="646331"/>
          </a:xfrm>
          <a:prstGeom prst="rect">
            <a:avLst/>
          </a:prstGeom>
        </p:spPr>
        <p:txBody>
          <a:bodyPr wrap="square">
            <a:spAutoFit/>
          </a:bodyPr>
          <a:lstStyle/>
          <a:p>
            <a:r>
              <a:rPr lang="en-US" b="1" dirty="0">
                <a:solidFill>
                  <a:schemeClr val="accent6"/>
                </a:solidFill>
              </a:rPr>
              <a:t>Themes</a:t>
            </a:r>
          </a:p>
          <a:p>
            <a:r>
              <a:rPr lang="en-GB" dirty="0"/>
              <a:t>Poverty, homelessness, corruption, religion, friendship</a:t>
            </a:r>
          </a:p>
        </p:txBody>
      </p:sp>
      <p:sp>
        <p:nvSpPr>
          <p:cNvPr id="11" name="Rectangle 10">
            <a:extLst>
              <a:ext uri="{FF2B5EF4-FFF2-40B4-BE49-F238E27FC236}">
                <a16:creationId xmlns:a16="http://schemas.microsoft.com/office/drawing/2014/main" id="{6F8D027E-C84B-7445-9280-02EB8E26C275}"/>
              </a:ext>
            </a:extLst>
          </p:cNvPr>
          <p:cNvSpPr/>
          <p:nvPr/>
        </p:nvSpPr>
        <p:spPr>
          <a:xfrm>
            <a:off x="3448593" y="3568361"/>
            <a:ext cx="5625905" cy="646331"/>
          </a:xfrm>
          <a:prstGeom prst="rect">
            <a:avLst/>
          </a:prstGeom>
        </p:spPr>
        <p:txBody>
          <a:bodyPr wrap="square">
            <a:spAutoFit/>
          </a:bodyPr>
          <a:lstStyle/>
          <a:p>
            <a:r>
              <a:rPr lang="en-US" b="1" dirty="0">
                <a:solidFill>
                  <a:schemeClr val="accent6"/>
                </a:solidFill>
              </a:rPr>
              <a:t>Genre</a:t>
            </a:r>
            <a:endParaRPr lang="en-US" b="1" dirty="0"/>
          </a:p>
          <a:p>
            <a:r>
              <a:rPr lang="en-GB" dirty="0"/>
              <a:t>Mystery, thriller</a:t>
            </a:r>
          </a:p>
        </p:txBody>
      </p:sp>
      <p:cxnSp>
        <p:nvCxnSpPr>
          <p:cNvPr id="12" name="Straight Connector 11">
            <a:extLst>
              <a:ext uri="{FF2B5EF4-FFF2-40B4-BE49-F238E27FC236}">
                <a16:creationId xmlns:a16="http://schemas.microsoft.com/office/drawing/2014/main" id="{8C4BBF4D-51E9-A640-9C9B-99CC10508CA5}"/>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E9301C2-0ECA-6648-A90B-7EE1A5F06F44}"/>
              </a:ext>
            </a:extLst>
          </p:cNvPr>
          <p:cNvSpPr txBox="1"/>
          <p:nvPr/>
        </p:nvSpPr>
        <p:spPr>
          <a:xfrm>
            <a:off x="486180" y="5278664"/>
            <a:ext cx="2652142" cy="369332"/>
          </a:xfrm>
          <a:prstGeom prst="rect">
            <a:avLst/>
          </a:prstGeom>
          <a:noFill/>
        </p:spPr>
        <p:txBody>
          <a:bodyPr wrap="square" rtlCol="0">
            <a:spAutoFit/>
          </a:bodyPr>
          <a:lstStyle/>
          <a:p>
            <a:pPr algn="ctr"/>
            <a:r>
              <a:rPr lang="en-US" b="1" i="1" dirty="0">
                <a:solidFill>
                  <a:schemeClr val="accent6"/>
                </a:solidFill>
              </a:rPr>
              <a:t>Andy Mulligan (2010)</a:t>
            </a:r>
          </a:p>
        </p:txBody>
      </p:sp>
      <p:cxnSp>
        <p:nvCxnSpPr>
          <p:cNvPr id="22" name="Straight Connector 21">
            <a:extLst>
              <a:ext uri="{FF2B5EF4-FFF2-40B4-BE49-F238E27FC236}">
                <a16:creationId xmlns:a16="http://schemas.microsoft.com/office/drawing/2014/main" id="{98CA2FA7-0A1F-4D06-9924-8AC652A6B754}"/>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C427A2E-4854-42A0-88DE-016737A21F85}"/>
              </a:ext>
            </a:extLst>
          </p:cNvPr>
          <p:cNvSpPr/>
          <p:nvPr/>
        </p:nvSpPr>
        <p:spPr>
          <a:xfrm>
            <a:off x="3477802" y="4606251"/>
            <a:ext cx="4437369" cy="553998"/>
          </a:xfrm>
          <a:prstGeom prst="rect">
            <a:avLst/>
          </a:prstGeom>
          <a:noFill/>
        </p:spPr>
        <p:txBody>
          <a:bodyPr wrap="none" lIns="91440" tIns="45720" rIns="91440" bIns="45720">
            <a:spAutoFit/>
          </a:bodyPr>
          <a:lstStyle/>
          <a:p>
            <a:pPr algn="ctr"/>
            <a:r>
              <a:rPr lang="en-US" sz="3000" b="1" dirty="0">
                <a:ln w="0"/>
                <a:solidFill>
                  <a:schemeClr val="accent6"/>
                </a:solidFill>
              </a:rPr>
              <a:t>Page: </a:t>
            </a:r>
            <a:r>
              <a:rPr lang="en-US" sz="3000" b="1" dirty="0">
                <a:ln w="0"/>
              </a:rPr>
              <a:t>ENTER START PAGE #</a:t>
            </a:r>
            <a:endParaRPr lang="en-US" sz="3000" b="1" cap="none" spc="0" dirty="0">
              <a:ln w="0"/>
            </a:endParaRPr>
          </a:p>
        </p:txBody>
      </p:sp>
      <p:sp>
        <p:nvSpPr>
          <p:cNvPr id="24" name="Rectangle 23">
            <a:extLst>
              <a:ext uri="{FF2B5EF4-FFF2-40B4-BE49-F238E27FC236}">
                <a16:creationId xmlns:a16="http://schemas.microsoft.com/office/drawing/2014/main" id="{631E51BD-CF3C-443B-8E67-B1E3924CCDB0}"/>
              </a:ext>
            </a:extLst>
          </p:cNvPr>
          <p:cNvSpPr/>
          <p:nvPr/>
        </p:nvSpPr>
        <p:spPr>
          <a:xfrm>
            <a:off x="3441900" y="5184986"/>
            <a:ext cx="5342745" cy="553998"/>
          </a:xfrm>
          <a:prstGeom prst="rect">
            <a:avLst/>
          </a:prstGeom>
          <a:noFill/>
        </p:spPr>
        <p:txBody>
          <a:bodyPr wrap="none" lIns="91440" tIns="45720" rIns="91440" bIns="45720">
            <a:spAutoFit/>
          </a:bodyPr>
          <a:lstStyle/>
          <a:p>
            <a:pPr algn="ctr"/>
            <a:r>
              <a:rPr lang="en-US" sz="3000" b="1" dirty="0">
                <a:ln w="0"/>
                <a:solidFill>
                  <a:schemeClr val="accent6"/>
                </a:solidFill>
              </a:rPr>
              <a:t>Read from: </a:t>
            </a:r>
            <a:r>
              <a:rPr lang="en-US" sz="3000" b="1" dirty="0">
                <a:ln w="0"/>
              </a:rPr>
              <a:t>START &amp; END PAGE #</a:t>
            </a:r>
            <a:endParaRPr lang="en-US" sz="3000" b="1" cap="none" spc="0" dirty="0">
              <a:ln w="0"/>
            </a:endParaRPr>
          </a:p>
        </p:txBody>
      </p:sp>
      <p:cxnSp>
        <p:nvCxnSpPr>
          <p:cNvPr id="25" name="Straight Connector 24">
            <a:extLst>
              <a:ext uri="{FF2B5EF4-FFF2-40B4-BE49-F238E27FC236}">
                <a16:creationId xmlns:a16="http://schemas.microsoft.com/office/drawing/2014/main" id="{5A83DED8-E124-44E6-8C76-40BBFC6C7259}"/>
              </a:ext>
            </a:extLst>
          </p:cNvPr>
          <p:cNvCxnSpPr>
            <a:cxnSpLocks/>
          </p:cNvCxnSpPr>
          <p:nvPr/>
        </p:nvCxnSpPr>
        <p:spPr>
          <a:xfrm>
            <a:off x="3600993" y="45254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stretch>
            <a:fillRect/>
          </a:stretch>
        </p:blipFill>
        <p:spPr>
          <a:xfrm>
            <a:off x="374247" y="759959"/>
            <a:ext cx="2876007" cy="4400290"/>
          </a:xfrm>
          <a:prstGeom prst="rect">
            <a:avLst/>
          </a:prstGeom>
        </p:spPr>
      </p:pic>
    </p:spTree>
    <p:extLst>
      <p:ext uri="{BB962C8B-B14F-4D97-AF65-F5344CB8AC3E}">
        <p14:creationId xmlns:p14="http://schemas.microsoft.com/office/powerpoint/2010/main" val="761846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D13A2C-02AF-204D-9794-157DD5F999AA}"/>
              </a:ext>
            </a:extLst>
          </p:cNvPr>
          <p:cNvSpPr/>
          <p:nvPr/>
        </p:nvSpPr>
        <p:spPr>
          <a:xfrm>
            <a:off x="262051" y="223364"/>
            <a:ext cx="3100401" cy="424732"/>
          </a:xfrm>
          <a:prstGeom prst="rect">
            <a:avLst/>
          </a:prstGeom>
          <a:noFill/>
        </p:spPr>
        <p:txBody>
          <a:bodyPr wrap="square" lIns="91440" tIns="45720" rIns="91440" bIns="45720">
            <a:spAutoFit/>
          </a:bodyPr>
          <a:lstStyle/>
          <a:p>
            <a:pPr algn="ctr">
              <a:lnSpc>
                <a:spcPct val="90000"/>
              </a:lnSpc>
            </a:pPr>
            <a:r>
              <a:rPr lang="en-US" sz="2400" b="1" dirty="0">
                <a:ln w="0"/>
                <a:solidFill>
                  <a:schemeClr val="accent6"/>
                </a:solidFill>
              </a:rPr>
              <a:t>Touching the Void</a:t>
            </a:r>
            <a:endParaRPr lang="en-US" sz="2400" b="1" cap="none" spc="0" dirty="0">
              <a:ln w="0"/>
              <a:solidFill>
                <a:schemeClr val="accent6"/>
              </a:solidFill>
            </a:endParaRPr>
          </a:p>
        </p:txBody>
      </p:sp>
      <p:sp>
        <p:nvSpPr>
          <p:cNvPr id="7" name="Rectangle 6">
            <a:extLst>
              <a:ext uri="{FF2B5EF4-FFF2-40B4-BE49-F238E27FC236}">
                <a16:creationId xmlns:a16="http://schemas.microsoft.com/office/drawing/2014/main" id="{40F29467-13F0-3D43-91B3-977C9130A9C4}"/>
              </a:ext>
            </a:extLst>
          </p:cNvPr>
          <p:cNvSpPr/>
          <p:nvPr/>
        </p:nvSpPr>
        <p:spPr>
          <a:xfrm>
            <a:off x="3466094" y="393530"/>
            <a:ext cx="5355772" cy="1754326"/>
          </a:xfrm>
          <a:prstGeom prst="rect">
            <a:avLst/>
          </a:prstGeom>
        </p:spPr>
        <p:txBody>
          <a:bodyPr wrap="square">
            <a:spAutoFit/>
          </a:bodyPr>
          <a:lstStyle/>
          <a:p>
            <a:r>
              <a:rPr lang="en-US" b="1" dirty="0">
                <a:solidFill>
                  <a:schemeClr val="accent6"/>
                </a:solidFill>
              </a:rPr>
              <a:t>Synopsis</a:t>
            </a:r>
          </a:p>
          <a:p>
            <a:r>
              <a:rPr lang="en-US" dirty="0"/>
              <a:t>A heart-stopping account of Joe Simpson’s terrifying journey to the Peruvian Andes.  He and his climbing partner reached the summit of the </a:t>
            </a:r>
            <a:r>
              <a:rPr lang="en-US" dirty="0" err="1"/>
              <a:t>Siula</a:t>
            </a:r>
            <a:r>
              <a:rPr lang="en-US" dirty="0"/>
              <a:t> Grande in 1985.  A few days later, Simon heard news that Joe was dead.  An epic tale of survival and true friendship.</a:t>
            </a:r>
          </a:p>
        </p:txBody>
      </p:sp>
      <p:sp>
        <p:nvSpPr>
          <p:cNvPr id="8" name="Rectangle 7">
            <a:extLst>
              <a:ext uri="{FF2B5EF4-FFF2-40B4-BE49-F238E27FC236}">
                <a16:creationId xmlns:a16="http://schemas.microsoft.com/office/drawing/2014/main" id="{CBB719E8-093D-CD46-B6C8-CB5650C11D22}"/>
              </a:ext>
            </a:extLst>
          </p:cNvPr>
          <p:cNvSpPr/>
          <p:nvPr/>
        </p:nvSpPr>
        <p:spPr>
          <a:xfrm>
            <a:off x="3452887" y="2221203"/>
            <a:ext cx="5320769" cy="646331"/>
          </a:xfrm>
          <a:prstGeom prst="rect">
            <a:avLst/>
          </a:prstGeom>
        </p:spPr>
        <p:txBody>
          <a:bodyPr wrap="square">
            <a:spAutoFit/>
          </a:bodyPr>
          <a:lstStyle/>
          <a:p>
            <a:r>
              <a:rPr lang="en-US" b="1" dirty="0">
                <a:solidFill>
                  <a:schemeClr val="accent6"/>
                </a:solidFill>
              </a:rPr>
              <a:t>Setting</a:t>
            </a:r>
          </a:p>
          <a:p>
            <a:r>
              <a:rPr lang="en-US" dirty="0" err="1"/>
              <a:t>Siule</a:t>
            </a:r>
            <a:r>
              <a:rPr lang="en-US" dirty="0"/>
              <a:t> Grande, Peruvian Andes, 1985 </a:t>
            </a:r>
          </a:p>
        </p:txBody>
      </p:sp>
      <p:sp>
        <p:nvSpPr>
          <p:cNvPr id="9" name="Rectangle 8">
            <a:extLst>
              <a:ext uri="{FF2B5EF4-FFF2-40B4-BE49-F238E27FC236}">
                <a16:creationId xmlns:a16="http://schemas.microsoft.com/office/drawing/2014/main" id="{BEE12132-48AD-8843-8405-F026919EAE59}"/>
              </a:ext>
            </a:extLst>
          </p:cNvPr>
          <p:cNvSpPr/>
          <p:nvPr/>
        </p:nvSpPr>
        <p:spPr>
          <a:xfrm>
            <a:off x="3463876" y="2886781"/>
            <a:ext cx="5625905" cy="646331"/>
          </a:xfrm>
          <a:prstGeom prst="rect">
            <a:avLst/>
          </a:prstGeom>
        </p:spPr>
        <p:txBody>
          <a:bodyPr wrap="square">
            <a:spAutoFit/>
          </a:bodyPr>
          <a:lstStyle/>
          <a:p>
            <a:r>
              <a:rPr lang="en-US" b="1" dirty="0">
                <a:solidFill>
                  <a:schemeClr val="accent6"/>
                </a:solidFill>
              </a:rPr>
              <a:t>Themes</a:t>
            </a:r>
          </a:p>
          <a:p>
            <a:r>
              <a:rPr lang="en-GB" dirty="0"/>
              <a:t>Friendship, trust, adventure, danger, challenge</a:t>
            </a:r>
          </a:p>
        </p:txBody>
      </p:sp>
      <p:sp>
        <p:nvSpPr>
          <p:cNvPr id="11" name="Rectangle 10">
            <a:extLst>
              <a:ext uri="{FF2B5EF4-FFF2-40B4-BE49-F238E27FC236}">
                <a16:creationId xmlns:a16="http://schemas.microsoft.com/office/drawing/2014/main" id="{6F8D027E-C84B-7445-9280-02EB8E26C275}"/>
              </a:ext>
            </a:extLst>
          </p:cNvPr>
          <p:cNvSpPr/>
          <p:nvPr/>
        </p:nvSpPr>
        <p:spPr>
          <a:xfrm>
            <a:off x="3463876" y="3485577"/>
            <a:ext cx="5625905" cy="923330"/>
          </a:xfrm>
          <a:prstGeom prst="rect">
            <a:avLst/>
          </a:prstGeom>
        </p:spPr>
        <p:txBody>
          <a:bodyPr wrap="square">
            <a:spAutoFit/>
          </a:bodyPr>
          <a:lstStyle/>
          <a:p>
            <a:r>
              <a:rPr lang="en-US" b="1" dirty="0">
                <a:solidFill>
                  <a:schemeClr val="accent6"/>
                </a:solidFill>
              </a:rPr>
              <a:t>Genre</a:t>
            </a:r>
            <a:endParaRPr lang="en-US" b="1" dirty="0"/>
          </a:p>
          <a:p>
            <a:r>
              <a:rPr lang="en-GB" dirty="0"/>
              <a:t>Non-fiction, Autobiography, Documentary, Adventure, Sports</a:t>
            </a:r>
          </a:p>
        </p:txBody>
      </p:sp>
      <p:cxnSp>
        <p:nvCxnSpPr>
          <p:cNvPr id="12" name="Straight Connector 11">
            <a:extLst>
              <a:ext uri="{FF2B5EF4-FFF2-40B4-BE49-F238E27FC236}">
                <a16:creationId xmlns:a16="http://schemas.microsoft.com/office/drawing/2014/main" id="{8C4BBF4D-51E9-A640-9C9B-99CC10508CA5}"/>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E9301C2-0ECA-6648-A90B-7EE1A5F06F44}"/>
              </a:ext>
            </a:extLst>
          </p:cNvPr>
          <p:cNvSpPr txBox="1"/>
          <p:nvPr/>
        </p:nvSpPr>
        <p:spPr>
          <a:xfrm>
            <a:off x="486180" y="5278664"/>
            <a:ext cx="2652142" cy="369332"/>
          </a:xfrm>
          <a:prstGeom prst="rect">
            <a:avLst/>
          </a:prstGeom>
          <a:noFill/>
        </p:spPr>
        <p:txBody>
          <a:bodyPr wrap="square" rtlCol="0">
            <a:spAutoFit/>
          </a:bodyPr>
          <a:lstStyle/>
          <a:p>
            <a:pPr algn="ctr"/>
            <a:r>
              <a:rPr lang="en-US" b="1" i="1" dirty="0">
                <a:solidFill>
                  <a:schemeClr val="accent6"/>
                </a:solidFill>
              </a:rPr>
              <a:t>Joe Simpson (1988)</a:t>
            </a:r>
          </a:p>
        </p:txBody>
      </p:sp>
      <p:cxnSp>
        <p:nvCxnSpPr>
          <p:cNvPr id="22" name="Straight Connector 21">
            <a:extLst>
              <a:ext uri="{FF2B5EF4-FFF2-40B4-BE49-F238E27FC236}">
                <a16:creationId xmlns:a16="http://schemas.microsoft.com/office/drawing/2014/main" id="{98CA2FA7-0A1F-4D06-9924-8AC652A6B754}"/>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C427A2E-4854-42A0-88DE-016737A21F85}"/>
              </a:ext>
            </a:extLst>
          </p:cNvPr>
          <p:cNvSpPr/>
          <p:nvPr/>
        </p:nvSpPr>
        <p:spPr>
          <a:xfrm>
            <a:off x="3477802" y="4606251"/>
            <a:ext cx="4437369" cy="553998"/>
          </a:xfrm>
          <a:prstGeom prst="rect">
            <a:avLst/>
          </a:prstGeom>
          <a:noFill/>
        </p:spPr>
        <p:txBody>
          <a:bodyPr wrap="none" lIns="91440" tIns="45720" rIns="91440" bIns="45720">
            <a:spAutoFit/>
          </a:bodyPr>
          <a:lstStyle/>
          <a:p>
            <a:pPr algn="ctr"/>
            <a:r>
              <a:rPr lang="en-US" sz="3000" b="1" dirty="0">
                <a:ln w="0"/>
                <a:solidFill>
                  <a:schemeClr val="accent6"/>
                </a:solidFill>
              </a:rPr>
              <a:t>Page: </a:t>
            </a:r>
            <a:r>
              <a:rPr lang="en-US" sz="3000" b="1" dirty="0">
                <a:ln w="0"/>
              </a:rPr>
              <a:t>ENTER START PAGE #</a:t>
            </a:r>
            <a:endParaRPr lang="en-US" sz="3000" b="1" cap="none" spc="0" dirty="0">
              <a:ln w="0"/>
            </a:endParaRPr>
          </a:p>
        </p:txBody>
      </p:sp>
      <p:sp>
        <p:nvSpPr>
          <p:cNvPr id="24" name="Rectangle 23">
            <a:extLst>
              <a:ext uri="{FF2B5EF4-FFF2-40B4-BE49-F238E27FC236}">
                <a16:creationId xmlns:a16="http://schemas.microsoft.com/office/drawing/2014/main" id="{631E51BD-CF3C-443B-8E67-B1E3924CCDB0}"/>
              </a:ext>
            </a:extLst>
          </p:cNvPr>
          <p:cNvSpPr/>
          <p:nvPr/>
        </p:nvSpPr>
        <p:spPr>
          <a:xfrm>
            <a:off x="3441900" y="5184986"/>
            <a:ext cx="5342745" cy="553998"/>
          </a:xfrm>
          <a:prstGeom prst="rect">
            <a:avLst/>
          </a:prstGeom>
          <a:noFill/>
        </p:spPr>
        <p:txBody>
          <a:bodyPr wrap="none" lIns="91440" tIns="45720" rIns="91440" bIns="45720">
            <a:spAutoFit/>
          </a:bodyPr>
          <a:lstStyle/>
          <a:p>
            <a:pPr algn="ctr"/>
            <a:r>
              <a:rPr lang="en-US" sz="3000" b="1" dirty="0">
                <a:ln w="0"/>
                <a:solidFill>
                  <a:schemeClr val="accent6"/>
                </a:solidFill>
              </a:rPr>
              <a:t>Read from: </a:t>
            </a:r>
            <a:r>
              <a:rPr lang="en-US" sz="3000" b="1" dirty="0">
                <a:ln w="0"/>
              </a:rPr>
              <a:t>START &amp; END PAGE #</a:t>
            </a:r>
            <a:endParaRPr lang="en-US" sz="3000" b="1" cap="none" spc="0" dirty="0">
              <a:ln w="0"/>
            </a:endParaRPr>
          </a:p>
        </p:txBody>
      </p:sp>
      <p:cxnSp>
        <p:nvCxnSpPr>
          <p:cNvPr id="25" name="Straight Connector 24">
            <a:extLst>
              <a:ext uri="{FF2B5EF4-FFF2-40B4-BE49-F238E27FC236}">
                <a16:creationId xmlns:a16="http://schemas.microsoft.com/office/drawing/2014/main" id="{5A83DED8-E124-44E6-8C76-40BBFC6C7259}"/>
              </a:ext>
            </a:extLst>
          </p:cNvPr>
          <p:cNvCxnSpPr>
            <a:cxnSpLocks/>
          </p:cNvCxnSpPr>
          <p:nvPr/>
        </p:nvCxnSpPr>
        <p:spPr>
          <a:xfrm>
            <a:off x="3600993" y="45254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486180" y="797799"/>
            <a:ext cx="2819400" cy="4362450"/>
          </a:xfrm>
          <a:prstGeom prst="rect">
            <a:avLst/>
          </a:prstGeom>
        </p:spPr>
      </p:pic>
    </p:spTree>
    <p:extLst>
      <p:ext uri="{BB962C8B-B14F-4D97-AF65-F5344CB8AC3E}">
        <p14:creationId xmlns:p14="http://schemas.microsoft.com/office/powerpoint/2010/main" val="3199452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D13A2C-02AF-204D-9794-157DD5F999AA}"/>
              </a:ext>
            </a:extLst>
          </p:cNvPr>
          <p:cNvSpPr/>
          <p:nvPr/>
        </p:nvSpPr>
        <p:spPr>
          <a:xfrm>
            <a:off x="262051" y="223364"/>
            <a:ext cx="3100401" cy="424732"/>
          </a:xfrm>
          <a:prstGeom prst="rect">
            <a:avLst/>
          </a:prstGeom>
          <a:noFill/>
        </p:spPr>
        <p:txBody>
          <a:bodyPr wrap="square" lIns="91440" tIns="45720" rIns="91440" bIns="45720">
            <a:spAutoFit/>
          </a:bodyPr>
          <a:lstStyle/>
          <a:p>
            <a:pPr algn="ctr">
              <a:lnSpc>
                <a:spcPct val="90000"/>
              </a:lnSpc>
            </a:pPr>
            <a:r>
              <a:rPr lang="en-US" sz="2400" b="1" dirty="0">
                <a:ln w="0"/>
                <a:solidFill>
                  <a:schemeClr val="accent6"/>
                </a:solidFill>
              </a:rPr>
              <a:t>The Woman in White</a:t>
            </a:r>
            <a:endParaRPr lang="en-US" sz="2400" b="1" cap="none" spc="0" dirty="0">
              <a:ln w="0"/>
              <a:solidFill>
                <a:schemeClr val="accent6"/>
              </a:solidFill>
            </a:endParaRPr>
          </a:p>
        </p:txBody>
      </p:sp>
      <p:sp>
        <p:nvSpPr>
          <p:cNvPr id="7" name="Rectangle 6">
            <a:extLst>
              <a:ext uri="{FF2B5EF4-FFF2-40B4-BE49-F238E27FC236}">
                <a16:creationId xmlns:a16="http://schemas.microsoft.com/office/drawing/2014/main" id="{40F29467-13F0-3D43-91B3-977C9130A9C4}"/>
              </a:ext>
            </a:extLst>
          </p:cNvPr>
          <p:cNvSpPr/>
          <p:nvPr/>
        </p:nvSpPr>
        <p:spPr>
          <a:xfrm>
            <a:off x="3466094" y="393530"/>
            <a:ext cx="5355772" cy="1477328"/>
          </a:xfrm>
          <a:prstGeom prst="rect">
            <a:avLst/>
          </a:prstGeom>
        </p:spPr>
        <p:txBody>
          <a:bodyPr wrap="square">
            <a:spAutoFit/>
          </a:bodyPr>
          <a:lstStyle/>
          <a:p>
            <a:r>
              <a:rPr lang="en-US" b="1" dirty="0">
                <a:solidFill>
                  <a:schemeClr val="accent6"/>
                </a:solidFill>
              </a:rPr>
              <a:t>Synopsis</a:t>
            </a:r>
          </a:p>
          <a:p>
            <a:r>
              <a:rPr lang="en-GB" dirty="0"/>
              <a:t>When the hero, Walter </a:t>
            </a:r>
            <a:r>
              <a:rPr lang="en-GB" dirty="0" err="1"/>
              <a:t>Hartright</a:t>
            </a:r>
            <a:r>
              <a:rPr lang="en-GB" dirty="0"/>
              <a:t>, on a moonlit night in north London, encounters a solitary, terrified and beautiful woman dressed in white, he feels impelled to solve the mystery of her distress.</a:t>
            </a:r>
          </a:p>
        </p:txBody>
      </p:sp>
      <p:sp>
        <p:nvSpPr>
          <p:cNvPr id="8" name="Rectangle 7">
            <a:extLst>
              <a:ext uri="{FF2B5EF4-FFF2-40B4-BE49-F238E27FC236}">
                <a16:creationId xmlns:a16="http://schemas.microsoft.com/office/drawing/2014/main" id="{CBB719E8-093D-CD46-B6C8-CB5650C11D22}"/>
              </a:ext>
            </a:extLst>
          </p:cNvPr>
          <p:cNvSpPr/>
          <p:nvPr/>
        </p:nvSpPr>
        <p:spPr>
          <a:xfrm>
            <a:off x="3448593" y="1967809"/>
            <a:ext cx="5320769" cy="646331"/>
          </a:xfrm>
          <a:prstGeom prst="rect">
            <a:avLst/>
          </a:prstGeom>
        </p:spPr>
        <p:txBody>
          <a:bodyPr wrap="square">
            <a:spAutoFit/>
          </a:bodyPr>
          <a:lstStyle/>
          <a:p>
            <a:r>
              <a:rPr lang="en-US" b="1" dirty="0">
                <a:solidFill>
                  <a:schemeClr val="accent6"/>
                </a:solidFill>
              </a:rPr>
              <a:t>Setting</a:t>
            </a:r>
          </a:p>
          <a:p>
            <a:r>
              <a:rPr lang="en-US" dirty="0"/>
              <a:t>England, mid 1800’s </a:t>
            </a:r>
          </a:p>
        </p:txBody>
      </p:sp>
      <p:sp>
        <p:nvSpPr>
          <p:cNvPr id="9" name="Rectangle 8">
            <a:extLst>
              <a:ext uri="{FF2B5EF4-FFF2-40B4-BE49-F238E27FC236}">
                <a16:creationId xmlns:a16="http://schemas.microsoft.com/office/drawing/2014/main" id="{BEE12132-48AD-8843-8405-F026919EAE59}"/>
              </a:ext>
            </a:extLst>
          </p:cNvPr>
          <p:cNvSpPr/>
          <p:nvPr/>
        </p:nvSpPr>
        <p:spPr>
          <a:xfrm>
            <a:off x="3448593" y="2768570"/>
            <a:ext cx="5625905" cy="646331"/>
          </a:xfrm>
          <a:prstGeom prst="rect">
            <a:avLst/>
          </a:prstGeom>
        </p:spPr>
        <p:txBody>
          <a:bodyPr wrap="square">
            <a:spAutoFit/>
          </a:bodyPr>
          <a:lstStyle/>
          <a:p>
            <a:r>
              <a:rPr lang="en-US" b="1" dirty="0">
                <a:solidFill>
                  <a:schemeClr val="accent6"/>
                </a:solidFill>
              </a:rPr>
              <a:t>Themes</a:t>
            </a:r>
          </a:p>
          <a:p>
            <a:r>
              <a:rPr lang="en-GB" dirty="0"/>
              <a:t>Morality, crime, punishment, identity</a:t>
            </a:r>
          </a:p>
        </p:txBody>
      </p:sp>
      <p:sp>
        <p:nvSpPr>
          <p:cNvPr id="11" name="Rectangle 10">
            <a:extLst>
              <a:ext uri="{FF2B5EF4-FFF2-40B4-BE49-F238E27FC236}">
                <a16:creationId xmlns:a16="http://schemas.microsoft.com/office/drawing/2014/main" id="{6F8D027E-C84B-7445-9280-02EB8E26C275}"/>
              </a:ext>
            </a:extLst>
          </p:cNvPr>
          <p:cNvSpPr/>
          <p:nvPr/>
        </p:nvSpPr>
        <p:spPr>
          <a:xfrm>
            <a:off x="3448593" y="3580467"/>
            <a:ext cx="5625905" cy="646331"/>
          </a:xfrm>
          <a:prstGeom prst="rect">
            <a:avLst/>
          </a:prstGeom>
        </p:spPr>
        <p:txBody>
          <a:bodyPr wrap="square">
            <a:spAutoFit/>
          </a:bodyPr>
          <a:lstStyle/>
          <a:p>
            <a:r>
              <a:rPr lang="en-US" b="1" dirty="0">
                <a:solidFill>
                  <a:schemeClr val="accent6"/>
                </a:solidFill>
              </a:rPr>
              <a:t>Genre</a:t>
            </a:r>
            <a:endParaRPr lang="en-US" b="1" dirty="0"/>
          </a:p>
          <a:p>
            <a:r>
              <a:rPr lang="en-GB" dirty="0"/>
              <a:t>Gothic fiction, Mystery</a:t>
            </a:r>
          </a:p>
        </p:txBody>
      </p:sp>
      <p:cxnSp>
        <p:nvCxnSpPr>
          <p:cNvPr id="12" name="Straight Connector 11">
            <a:extLst>
              <a:ext uri="{FF2B5EF4-FFF2-40B4-BE49-F238E27FC236}">
                <a16:creationId xmlns:a16="http://schemas.microsoft.com/office/drawing/2014/main" id="{8C4BBF4D-51E9-A640-9C9B-99CC10508CA5}"/>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E9301C2-0ECA-6648-A90B-7EE1A5F06F44}"/>
              </a:ext>
            </a:extLst>
          </p:cNvPr>
          <p:cNvSpPr txBox="1"/>
          <p:nvPr/>
        </p:nvSpPr>
        <p:spPr>
          <a:xfrm>
            <a:off x="486180" y="5278664"/>
            <a:ext cx="2652142" cy="369332"/>
          </a:xfrm>
          <a:prstGeom prst="rect">
            <a:avLst/>
          </a:prstGeom>
          <a:noFill/>
        </p:spPr>
        <p:txBody>
          <a:bodyPr wrap="square" rtlCol="0">
            <a:spAutoFit/>
          </a:bodyPr>
          <a:lstStyle/>
          <a:p>
            <a:pPr algn="ctr"/>
            <a:r>
              <a:rPr lang="en-US" b="1" i="1" dirty="0" err="1">
                <a:solidFill>
                  <a:schemeClr val="accent6"/>
                </a:solidFill>
              </a:rPr>
              <a:t>Wilkie</a:t>
            </a:r>
            <a:r>
              <a:rPr lang="en-US" b="1" i="1" dirty="0">
                <a:solidFill>
                  <a:schemeClr val="accent6"/>
                </a:solidFill>
              </a:rPr>
              <a:t> Collins (1859)</a:t>
            </a:r>
          </a:p>
        </p:txBody>
      </p:sp>
      <p:cxnSp>
        <p:nvCxnSpPr>
          <p:cNvPr id="22" name="Straight Connector 21">
            <a:extLst>
              <a:ext uri="{FF2B5EF4-FFF2-40B4-BE49-F238E27FC236}">
                <a16:creationId xmlns:a16="http://schemas.microsoft.com/office/drawing/2014/main" id="{98CA2FA7-0A1F-4D06-9924-8AC652A6B754}"/>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C427A2E-4854-42A0-88DE-016737A21F85}"/>
              </a:ext>
            </a:extLst>
          </p:cNvPr>
          <p:cNvSpPr/>
          <p:nvPr/>
        </p:nvSpPr>
        <p:spPr>
          <a:xfrm>
            <a:off x="3477802" y="4606251"/>
            <a:ext cx="4437369" cy="553998"/>
          </a:xfrm>
          <a:prstGeom prst="rect">
            <a:avLst/>
          </a:prstGeom>
          <a:noFill/>
        </p:spPr>
        <p:txBody>
          <a:bodyPr wrap="none" lIns="91440" tIns="45720" rIns="91440" bIns="45720">
            <a:spAutoFit/>
          </a:bodyPr>
          <a:lstStyle/>
          <a:p>
            <a:pPr algn="ctr"/>
            <a:r>
              <a:rPr lang="en-US" sz="3000" b="1" dirty="0">
                <a:ln w="0"/>
                <a:solidFill>
                  <a:schemeClr val="accent6"/>
                </a:solidFill>
              </a:rPr>
              <a:t>Page: </a:t>
            </a:r>
            <a:r>
              <a:rPr lang="en-US" sz="3000" b="1" dirty="0">
                <a:ln w="0"/>
              </a:rPr>
              <a:t>ENTER START PAGE #</a:t>
            </a:r>
            <a:endParaRPr lang="en-US" sz="3000" b="1" cap="none" spc="0" dirty="0">
              <a:ln w="0"/>
            </a:endParaRPr>
          </a:p>
        </p:txBody>
      </p:sp>
      <p:sp>
        <p:nvSpPr>
          <p:cNvPr id="24" name="Rectangle 23">
            <a:extLst>
              <a:ext uri="{FF2B5EF4-FFF2-40B4-BE49-F238E27FC236}">
                <a16:creationId xmlns:a16="http://schemas.microsoft.com/office/drawing/2014/main" id="{631E51BD-CF3C-443B-8E67-B1E3924CCDB0}"/>
              </a:ext>
            </a:extLst>
          </p:cNvPr>
          <p:cNvSpPr/>
          <p:nvPr/>
        </p:nvSpPr>
        <p:spPr>
          <a:xfrm>
            <a:off x="3441900" y="5184986"/>
            <a:ext cx="5342745" cy="553998"/>
          </a:xfrm>
          <a:prstGeom prst="rect">
            <a:avLst/>
          </a:prstGeom>
          <a:noFill/>
        </p:spPr>
        <p:txBody>
          <a:bodyPr wrap="none" lIns="91440" tIns="45720" rIns="91440" bIns="45720">
            <a:spAutoFit/>
          </a:bodyPr>
          <a:lstStyle/>
          <a:p>
            <a:pPr algn="ctr"/>
            <a:r>
              <a:rPr lang="en-US" sz="3000" b="1" dirty="0">
                <a:ln w="0"/>
                <a:solidFill>
                  <a:schemeClr val="accent6"/>
                </a:solidFill>
              </a:rPr>
              <a:t>Read from: </a:t>
            </a:r>
            <a:r>
              <a:rPr lang="en-US" sz="3000" b="1" dirty="0">
                <a:ln w="0"/>
              </a:rPr>
              <a:t>START &amp; END PAGE #</a:t>
            </a:r>
            <a:endParaRPr lang="en-US" sz="3000" b="1" cap="none" spc="0" dirty="0">
              <a:ln w="0"/>
            </a:endParaRPr>
          </a:p>
        </p:txBody>
      </p:sp>
      <p:cxnSp>
        <p:nvCxnSpPr>
          <p:cNvPr id="25" name="Straight Connector 24">
            <a:extLst>
              <a:ext uri="{FF2B5EF4-FFF2-40B4-BE49-F238E27FC236}">
                <a16:creationId xmlns:a16="http://schemas.microsoft.com/office/drawing/2014/main" id="{5A83DED8-E124-44E6-8C76-40BBFC6C7259}"/>
              </a:ext>
            </a:extLst>
          </p:cNvPr>
          <p:cNvCxnSpPr>
            <a:cxnSpLocks/>
          </p:cNvCxnSpPr>
          <p:nvPr/>
        </p:nvCxnSpPr>
        <p:spPr>
          <a:xfrm>
            <a:off x="3600993" y="45254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stretch>
            <a:fillRect/>
          </a:stretch>
        </p:blipFill>
        <p:spPr>
          <a:xfrm>
            <a:off x="420874" y="763775"/>
            <a:ext cx="2717448" cy="4246012"/>
          </a:xfrm>
          <a:prstGeom prst="rect">
            <a:avLst/>
          </a:prstGeom>
        </p:spPr>
      </p:pic>
    </p:spTree>
    <p:extLst>
      <p:ext uri="{BB962C8B-B14F-4D97-AF65-F5344CB8AC3E}">
        <p14:creationId xmlns:p14="http://schemas.microsoft.com/office/powerpoint/2010/main" val="4177974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Slides Content </a:t>
            </a:r>
            <a:r>
              <a:rPr lang="en-GB" b="1" i="1" dirty="0"/>
              <a:t>(click on headings to go to slide)</a:t>
            </a:r>
          </a:p>
        </p:txBody>
      </p:sp>
      <p:sp>
        <p:nvSpPr>
          <p:cNvPr id="3" name="Content Placeholder 2"/>
          <p:cNvSpPr>
            <a:spLocks noGrp="1"/>
          </p:cNvSpPr>
          <p:nvPr>
            <p:ph idx="1"/>
          </p:nvPr>
        </p:nvSpPr>
        <p:spPr>
          <a:xfrm>
            <a:off x="628650" y="1690689"/>
            <a:ext cx="7886700" cy="4991883"/>
          </a:xfrm>
        </p:spPr>
        <p:txBody>
          <a:bodyPr>
            <a:normAutofit fontScale="92500" lnSpcReduction="20000"/>
          </a:bodyPr>
          <a:lstStyle/>
          <a:p>
            <a:r>
              <a:rPr lang="en-GB" sz="2600" dirty="0">
                <a:latin typeface="+mj-lt"/>
                <a:hlinkClick r:id="rId2" action="ppaction://hlinksldjump"/>
              </a:rPr>
              <a:t>Tutor Guide </a:t>
            </a:r>
            <a:r>
              <a:rPr lang="en-GB" sz="2600" dirty="0">
                <a:latin typeface="+mj-lt"/>
              </a:rPr>
              <a:t>(how to use this resource)</a:t>
            </a:r>
          </a:p>
          <a:p>
            <a:r>
              <a:rPr lang="en-GB" sz="2600" dirty="0">
                <a:latin typeface="+mj-lt"/>
                <a:hlinkClick r:id="rId3" action="ppaction://hlinksldjump"/>
              </a:rPr>
              <a:t>Tutor Important Notes</a:t>
            </a:r>
            <a:endParaRPr lang="en-GB" sz="2600" dirty="0">
              <a:latin typeface="+mj-lt"/>
            </a:endParaRPr>
          </a:p>
          <a:p>
            <a:r>
              <a:rPr lang="en-GB" sz="2600" dirty="0">
                <a:latin typeface="+mj-lt"/>
                <a:hlinkClick r:id="rId4" action="ppaction://hlinksldjump"/>
              </a:rPr>
              <a:t>Genre Explanation</a:t>
            </a:r>
            <a:endParaRPr lang="en-GB" sz="2600" dirty="0">
              <a:latin typeface="+mj-lt"/>
            </a:endParaRPr>
          </a:p>
          <a:p>
            <a:r>
              <a:rPr lang="en-GB" sz="2600" dirty="0">
                <a:latin typeface="+mj-lt"/>
              </a:rPr>
              <a:t>Year 9 Books – Detailed Slide Per Book:</a:t>
            </a:r>
          </a:p>
          <a:p>
            <a:pPr lvl="1"/>
            <a:r>
              <a:rPr lang="en-US" sz="2200" dirty="0">
                <a:latin typeface="+mj-lt"/>
                <a:hlinkClick r:id="rId5" action="ppaction://hlinksldjump"/>
              </a:rPr>
              <a:t>Steve Jobs: The Man Who Thought Different</a:t>
            </a:r>
            <a:endParaRPr lang="en-US" sz="2200" dirty="0">
              <a:latin typeface="+mj-lt"/>
            </a:endParaRPr>
          </a:p>
          <a:p>
            <a:pPr lvl="1"/>
            <a:r>
              <a:rPr lang="en-US" sz="2200" dirty="0">
                <a:latin typeface="+mj-lt"/>
                <a:hlinkClick r:id="rId6" action="ppaction://hlinksldjump"/>
              </a:rPr>
              <a:t>Lord of the Flies</a:t>
            </a:r>
            <a:endParaRPr lang="en-US" sz="2200" dirty="0">
              <a:latin typeface="+mj-lt"/>
            </a:endParaRPr>
          </a:p>
          <a:p>
            <a:pPr lvl="1"/>
            <a:r>
              <a:rPr lang="en-US" sz="2200" dirty="0" err="1">
                <a:latin typeface="+mj-lt"/>
                <a:hlinkClick r:id="rId7" action="ppaction://hlinksldjump"/>
              </a:rPr>
              <a:t>Noughts</a:t>
            </a:r>
            <a:r>
              <a:rPr lang="en-US" sz="2200" dirty="0">
                <a:latin typeface="+mj-lt"/>
                <a:hlinkClick r:id="rId7" action="ppaction://hlinksldjump"/>
              </a:rPr>
              <a:t> and Crosses </a:t>
            </a:r>
            <a:endParaRPr lang="en-US" sz="2200" dirty="0">
              <a:latin typeface="+mj-lt"/>
            </a:endParaRPr>
          </a:p>
          <a:p>
            <a:pPr lvl="1"/>
            <a:r>
              <a:rPr lang="en-US" sz="2200" dirty="0">
                <a:latin typeface="+mj-lt"/>
                <a:hlinkClick r:id="rId8" action="ppaction://hlinksldjump"/>
              </a:rPr>
              <a:t>Bog Child</a:t>
            </a:r>
            <a:endParaRPr lang="en-US" sz="2200" dirty="0">
              <a:latin typeface="+mj-lt"/>
            </a:endParaRPr>
          </a:p>
          <a:p>
            <a:pPr lvl="1"/>
            <a:r>
              <a:rPr lang="en-US" sz="2200" dirty="0">
                <a:latin typeface="+mj-lt"/>
                <a:hlinkClick r:id="rId9" action="ppaction://hlinksldjump"/>
              </a:rPr>
              <a:t>Nineteen Eighty Four</a:t>
            </a:r>
            <a:endParaRPr lang="en-US" sz="2200" dirty="0">
              <a:latin typeface="+mj-lt"/>
            </a:endParaRPr>
          </a:p>
          <a:p>
            <a:pPr lvl="1"/>
            <a:r>
              <a:rPr lang="en-US" sz="2200" dirty="0">
                <a:latin typeface="+mj-lt"/>
                <a:hlinkClick r:id="rId10" action="ppaction://hlinksldjump"/>
              </a:rPr>
              <a:t>The War of the Worlds</a:t>
            </a:r>
            <a:endParaRPr lang="en-US" sz="2200" dirty="0">
              <a:latin typeface="+mj-lt"/>
            </a:endParaRPr>
          </a:p>
          <a:p>
            <a:pPr lvl="1"/>
            <a:r>
              <a:rPr lang="en-US" sz="2200" dirty="0">
                <a:latin typeface="+mj-lt"/>
                <a:hlinkClick r:id="rId11" action="ppaction://hlinksldjump"/>
              </a:rPr>
              <a:t>The Poet X</a:t>
            </a:r>
            <a:endParaRPr lang="en-US" sz="2200" dirty="0">
              <a:latin typeface="+mj-lt"/>
            </a:endParaRPr>
          </a:p>
          <a:p>
            <a:pPr lvl="1"/>
            <a:r>
              <a:rPr lang="en-US" sz="2200" dirty="0">
                <a:latin typeface="+mj-lt"/>
                <a:hlinkClick r:id="rId12" action="ppaction://hlinksldjump"/>
              </a:rPr>
              <a:t>Half Brother</a:t>
            </a:r>
            <a:endParaRPr lang="en-US" sz="2200" dirty="0">
              <a:latin typeface="+mj-lt"/>
            </a:endParaRPr>
          </a:p>
          <a:p>
            <a:pPr lvl="1"/>
            <a:r>
              <a:rPr lang="en-US" sz="2200" dirty="0">
                <a:latin typeface="+mj-lt"/>
                <a:hlinkClick r:id="rId13" action="ppaction://hlinksldjump"/>
              </a:rPr>
              <a:t>Anita and Me</a:t>
            </a:r>
            <a:endParaRPr lang="en-US" sz="2200" dirty="0">
              <a:latin typeface="+mj-lt"/>
            </a:endParaRPr>
          </a:p>
          <a:p>
            <a:pPr lvl="1"/>
            <a:r>
              <a:rPr lang="en-GB" sz="2200" dirty="0">
                <a:latin typeface="+mj-lt"/>
                <a:hlinkClick r:id="rId14" action="ppaction://hlinksldjump"/>
              </a:rPr>
              <a:t>Trash</a:t>
            </a:r>
            <a:endParaRPr lang="en-GB" sz="2200" dirty="0">
              <a:latin typeface="+mj-lt"/>
            </a:endParaRPr>
          </a:p>
          <a:p>
            <a:pPr lvl="1"/>
            <a:r>
              <a:rPr lang="en-GB" sz="2200" dirty="0">
                <a:latin typeface="+mj-lt"/>
                <a:hlinkClick r:id="rId15" action="ppaction://hlinksldjump"/>
              </a:rPr>
              <a:t>Touching the Void</a:t>
            </a:r>
            <a:endParaRPr lang="en-GB" sz="2200" dirty="0">
              <a:latin typeface="+mj-lt"/>
            </a:endParaRPr>
          </a:p>
          <a:p>
            <a:pPr lvl="1"/>
            <a:r>
              <a:rPr lang="en-GB" sz="2200" dirty="0">
                <a:latin typeface="+mj-lt"/>
                <a:hlinkClick r:id="rId16" action="ppaction://hlinksldjump"/>
              </a:rPr>
              <a:t>The Woman in White</a:t>
            </a:r>
            <a:endParaRPr lang="en-GB" sz="2200" dirty="0">
              <a:latin typeface="+mj-lt"/>
            </a:endParaRPr>
          </a:p>
          <a:p>
            <a:pPr lvl="1"/>
            <a:endParaRPr lang="en-GB" sz="2200" dirty="0">
              <a:latin typeface="+mj-lt"/>
            </a:endParaRPr>
          </a:p>
          <a:p>
            <a:endParaRPr lang="en-GB" dirty="0">
              <a:latin typeface="+mj-lt"/>
            </a:endParaRPr>
          </a:p>
          <a:p>
            <a:endParaRPr lang="en-GB" dirty="0">
              <a:latin typeface="+mj-lt"/>
            </a:endParaRPr>
          </a:p>
        </p:txBody>
      </p:sp>
    </p:spTree>
    <p:extLst>
      <p:ext uri="{BB962C8B-B14F-4D97-AF65-F5344CB8AC3E}">
        <p14:creationId xmlns:p14="http://schemas.microsoft.com/office/powerpoint/2010/main" val="3296346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879"/>
            <a:ext cx="7886700" cy="1325563"/>
          </a:xfrm>
        </p:spPr>
        <p:txBody>
          <a:bodyPr/>
          <a:lstStyle/>
          <a:p>
            <a:r>
              <a:rPr lang="en-GB" b="1" dirty="0"/>
              <a:t>Tutor Guide</a:t>
            </a:r>
          </a:p>
        </p:txBody>
      </p:sp>
      <p:sp>
        <p:nvSpPr>
          <p:cNvPr id="3" name="Content Placeholder 2"/>
          <p:cNvSpPr>
            <a:spLocks noGrp="1"/>
          </p:cNvSpPr>
          <p:nvPr>
            <p:ph idx="1"/>
          </p:nvPr>
        </p:nvSpPr>
        <p:spPr>
          <a:xfrm>
            <a:off x="628650" y="1376978"/>
            <a:ext cx="7886700" cy="5195943"/>
          </a:xfrm>
        </p:spPr>
        <p:txBody>
          <a:bodyPr>
            <a:normAutofit fontScale="92500" lnSpcReduction="20000"/>
          </a:bodyPr>
          <a:lstStyle/>
          <a:p>
            <a:pPr marL="0" indent="0">
              <a:buNone/>
            </a:pPr>
            <a:r>
              <a:rPr lang="en-GB" b="1" i="1" u="sng" dirty="0"/>
              <a:t>Every tutor session…</a:t>
            </a:r>
          </a:p>
          <a:p>
            <a:r>
              <a:rPr lang="en-GB" dirty="0"/>
              <a:t>Tutor needs to edit their relevant book slide to show the start page number and the start and end page number for that tutor session (based on where they got to last time) </a:t>
            </a:r>
          </a:p>
          <a:p>
            <a:r>
              <a:rPr lang="en-GB" dirty="0"/>
              <a:t>The relevant slide to the book in current use should be displayed by Tutors </a:t>
            </a:r>
            <a:r>
              <a:rPr lang="en-GB" b="1" i="1" dirty="0"/>
              <a:t>every day </a:t>
            </a:r>
            <a:r>
              <a:rPr lang="en-GB" dirty="0"/>
              <a:t>that the book is read.</a:t>
            </a:r>
          </a:p>
          <a:p>
            <a:endParaRPr lang="en-GB" i="1" dirty="0"/>
          </a:p>
          <a:p>
            <a:pPr marL="0" indent="0">
              <a:buNone/>
            </a:pPr>
            <a:r>
              <a:rPr lang="en-GB" b="1" i="1" u="sng" dirty="0"/>
              <a:t>On the first day of a new book…</a:t>
            </a:r>
          </a:p>
          <a:p>
            <a:r>
              <a:rPr lang="en-GB" dirty="0"/>
              <a:t>Tutors should display the new relevant slide, and simply move through each section of the slide.</a:t>
            </a:r>
          </a:p>
          <a:p>
            <a:r>
              <a:rPr lang="en-GB" i="1" dirty="0"/>
              <a:t>Tutors should:</a:t>
            </a:r>
          </a:p>
          <a:p>
            <a:pPr lvl="1"/>
            <a:r>
              <a:rPr lang="en-GB" dirty="0"/>
              <a:t>a) tell students who the author is and when it was written</a:t>
            </a:r>
          </a:p>
          <a:p>
            <a:pPr lvl="1"/>
            <a:r>
              <a:rPr lang="en-GB" dirty="0"/>
              <a:t>b) read the brief synopsis</a:t>
            </a:r>
          </a:p>
          <a:p>
            <a:pPr lvl="1"/>
            <a:r>
              <a:rPr lang="en-GB" dirty="0"/>
              <a:t>c) give details on the setting, themes and genre</a:t>
            </a:r>
          </a:p>
        </p:txBody>
      </p:sp>
    </p:spTree>
    <p:extLst>
      <p:ext uri="{BB962C8B-B14F-4D97-AF65-F5344CB8AC3E}">
        <p14:creationId xmlns:p14="http://schemas.microsoft.com/office/powerpoint/2010/main" val="2718188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7698"/>
            <a:ext cx="7886700" cy="1325563"/>
          </a:xfrm>
        </p:spPr>
        <p:txBody>
          <a:bodyPr/>
          <a:lstStyle/>
          <a:p>
            <a:r>
              <a:rPr lang="en-GB" b="1" dirty="0"/>
              <a:t>Tutor Important Notes</a:t>
            </a:r>
          </a:p>
        </p:txBody>
      </p:sp>
      <p:sp>
        <p:nvSpPr>
          <p:cNvPr id="3" name="Content Placeholder 2"/>
          <p:cNvSpPr>
            <a:spLocks noGrp="1"/>
          </p:cNvSpPr>
          <p:nvPr>
            <p:ph idx="1"/>
          </p:nvPr>
        </p:nvSpPr>
        <p:spPr>
          <a:xfrm>
            <a:off x="628650" y="1323191"/>
            <a:ext cx="7886700" cy="4853772"/>
          </a:xfrm>
        </p:spPr>
        <p:txBody>
          <a:bodyPr>
            <a:normAutofit fontScale="77500" lnSpcReduction="20000"/>
          </a:bodyPr>
          <a:lstStyle/>
          <a:p>
            <a:r>
              <a:rPr lang="en-GB" dirty="0">
                <a:latin typeface="+mj-lt"/>
              </a:rPr>
              <a:t>Tutors hold onto their box of books ready for each tutor session. </a:t>
            </a:r>
          </a:p>
          <a:p>
            <a:r>
              <a:rPr lang="en-GB" dirty="0">
                <a:latin typeface="+mj-lt"/>
              </a:rPr>
              <a:t>Tutors need to read the day before the planned reading and annotate their tutor copy </a:t>
            </a:r>
            <a:r>
              <a:rPr lang="en-GB">
                <a:latin typeface="+mj-lt"/>
              </a:rPr>
              <a:t>(around 4 </a:t>
            </a:r>
            <a:r>
              <a:rPr lang="en-GB" dirty="0">
                <a:latin typeface="+mj-lt"/>
              </a:rPr>
              <a:t>words per pages to explain)</a:t>
            </a:r>
          </a:p>
          <a:p>
            <a:r>
              <a:rPr lang="en-GB" dirty="0">
                <a:latin typeface="+mj-lt"/>
              </a:rPr>
              <a:t>Tutors should not spend unnecessary amounts of time referring to these slides. They are intended only as an introduction (and daily visual reminder) of key details.</a:t>
            </a:r>
          </a:p>
          <a:p>
            <a:r>
              <a:rPr lang="en-GB" dirty="0">
                <a:latin typeface="+mj-lt"/>
              </a:rPr>
              <a:t>Tutors must ensure that students using their reading bookmarks/rulers in each book to follow the reading with the tutor.</a:t>
            </a:r>
          </a:p>
          <a:p>
            <a:r>
              <a:rPr lang="en-GB" dirty="0">
                <a:latin typeface="+mj-lt"/>
              </a:rPr>
              <a:t>Tutors should only read the slide to students on the FIRST day of a new book. After that, it will remain as a silent visual for the duration of the book.</a:t>
            </a:r>
          </a:p>
          <a:p>
            <a:r>
              <a:rPr lang="en-GB" dirty="0">
                <a:latin typeface="+mj-lt"/>
              </a:rPr>
              <a:t>Tutors should still follow usual guidance and read for the full length of the session, only stopping at the sound of the bell to move to Period 1.</a:t>
            </a:r>
          </a:p>
        </p:txBody>
      </p:sp>
    </p:spTree>
    <p:extLst>
      <p:ext uri="{BB962C8B-B14F-4D97-AF65-F5344CB8AC3E}">
        <p14:creationId xmlns:p14="http://schemas.microsoft.com/office/powerpoint/2010/main" val="695430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23">
            <a:extLst>
              <a:ext uri="{FF2B5EF4-FFF2-40B4-BE49-F238E27FC236}">
                <a16:creationId xmlns:a16="http://schemas.microsoft.com/office/drawing/2014/main" id="{6DE82695-7266-444A-B308-DC0E863EF452}"/>
              </a:ext>
            </a:extLst>
          </p:cNvPr>
          <p:cNvGraphicFramePr>
            <a:graphicFrameLocks noGrp="1"/>
          </p:cNvGraphicFramePr>
          <p:nvPr>
            <p:extLst>
              <p:ext uri="{D42A27DB-BD31-4B8C-83A1-F6EECF244321}">
                <p14:modId xmlns:p14="http://schemas.microsoft.com/office/powerpoint/2010/main" val="1514884408"/>
              </p:ext>
            </p:extLst>
          </p:nvPr>
        </p:nvGraphicFramePr>
        <p:xfrm>
          <a:off x="356261" y="619499"/>
          <a:ext cx="4177640" cy="5606490"/>
        </p:xfrm>
        <a:graphic>
          <a:graphicData uri="http://schemas.openxmlformats.org/drawingml/2006/table">
            <a:tbl>
              <a:tblPr firstRow="1" bandRow="1">
                <a:tableStyleId>{93296810-A885-4BE3-A3E7-6D5BEEA58F35}</a:tableStyleId>
              </a:tblPr>
              <a:tblGrid>
                <a:gridCol w="1320139">
                  <a:extLst>
                    <a:ext uri="{9D8B030D-6E8A-4147-A177-3AD203B41FA5}">
                      <a16:colId xmlns:a16="http://schemas.microsoft.com/office/drawing/2014/main" val="980249631"/>
                    </a:ext>
                  </a:extLst>
                </a:gridCol>
                <a:gridCol w="2857501">
                  <a:extLst>
                    <a:ext uri="{9D8B030D-6E8A-4147-A177-3AD203B41FA5}">
                      <a16:colId xmlns:a16="http://schemas.microsoft.com/office/drawing/2014/main" val="372129315"/>
                    </a:ext>
                  </a:extLst>
                </a:gridCol>
              </a:tblGrid>
              <a:tr h="355277">
                <a:tc>
                  <a:txBody>
                    <a:bodyPr/>
                    <a:lstStyle/>
                    <a:p>
                      <a:r>
                        <a:rPr lang="en-US" sz="1800" b="0" dirty="0"/>
                        <a:t>Genre</a:t>
                      </a:r>
                    </a:p>
                  </a:txBody>
                  <a:tcPr anchor="ctr"/>
                </a:tc>
                <a:tc>
                  <a:txBody>
                    <a:bodyPr/>
                    <a:lstStyle/>
                    <a:p>
                      <a:r>
                        <a:rPr lang="en-US" sz="1800" b="0" dirty="0"/>
                        <a:t>Explanation</a:t>
                      </a:r>
                    </a:p>
                  </a:txBody>
                  <a:tcPr/>
                </a:tc>
                <a:extLst>
                  <a:ext uri="{0D108BD9-81ED-4DB2-BD59-A6C34878D82A}">
                    <a16:rowId xmlns:a16="http://schemas.microsoft.com/office/drawing/2014/main" val="4019171211"/>
                  </a:ext>
                </a:extLst>
              </a:tr>
              <a:tr h="444096">
                <a:tc>
                  <a:txBody>
                    <a:bodyPr/>
                    <a:lstStyle/>
                    <a:p>
                      <a:r>
                        <a:rPr lang="en-US" sz="1200" dirty="0"/>
                        <a:t>Bildungsroman</a:t>
                      </a:r>
                    </a:p>
                  </a:txBody>
                  <a:tcPr anchor="ctr"/>
                </a:tc>
                <a:tc>
                  <a:txBody>
                    <a:bodyPr/>
                    <a:lstStyle/>
                    <a:p>
                      <a:r>
                        <a:rPr lang="en-GB" sz="1200" b="0" i="0" u="none" strike="noStrike" kern="1200" dirty="0">
                          <a:solidFill>
                            <a:schemeClr val="dk1"/>
                          </a:solidFill>
                          <a:effectLst/>
                          <a:latin typeface="+mn-lt"/>
                          <a:ea typeface="+mn-ea"/>
                          <a:cs typeface="+mn-cs"/>
                        </a:rPr>
                        <a:t>deals with one person's formative years / coming of age</a:t>
                      </a:r>
                      <a:endParaRPr lang="en-US" sz="1200" dirty="0"/>
                    </a:p>
                  </a:txBody>
                  <a:tcPr anchor="ctr"/>
                </a:tc>
                <a:extLst>
                  <a:ext uri="{0D108BD9-81ED-4DB2-BD59-A6C34878D82A}">
                    <a16:rowId xmlns:a16="http://schemas.microsoft.com/office/drawing/2014/main" val="3354799736"/>
                  </a:ext>
                </a:extLst>
              </a:tr>
              <a:tr h="303054">
                <a:tc>
                  <a:txBody>
                    <a:bodyPr/>
                    <a:lstStyle/>
                    <a:p>
                      <a:r>
                        <a:rPr lang="en-US" sz="1200" dirty="0"/>
                        <a:t>Historical fiction</a:t>
                      </a:r>
                    </a:p>
                  </a:txBody>
                  <a:tcPr anchor="ctr"/>
                </a:tc>
                <a:tc>
                  <a:txBody>
                    <a:bodyPr/>
                    <a:lstStyle/>
                    <a:p>
                      <a:r>
                        <a:rPr lang="en-US" sz="1200" dirty="0"/>
                        <a:t>a story where the plot happens in the past</a:t>
                      </a:r>
                    </a:p>
                  </a:txBody>
                  <a:tcPr anchor="ctr"/>
                </a:tc>
                <a:extLst>
                  <a:ext uri="{0D108BD9-81ED-4DB2-BD59-A6C34878D82A}">
                    <a16:rowId xmlns:a16="http://schemas.microsoft.com/office/drawing/2014/main" val="1284993354"/>
                  </a:ext>
                </a:extLst>
              </a:tr>
              <a:tr h="444096">
                <a:tc>
                  <a:txBody>
                    <a:bodyPr/>
                    <a:lstStyle/>
                    <a:p>
                      <a:r>
                        <a:rPr lang="en-US" sz="1200" dirty="0"/>
                        <a:t>Non-fiction</a:t>
                      </a:r>
                    </a:p>
                  </a:txBody>
                  <a:tcPr anchor="ctr"/>
                </a:tc>
                <a:tc>
                  <a:txBody>
                    <a:bodyPr/>
                    <a:lstStyle/>
                    <a:p>
                      <a:r>
                        <a:rPr lang="en-US" sz="1200" dirty="0"/>
                        <a:t>an information text dealing with actual, real-life things or events</a:t>
                      </a:r>
                    </a:p>
                  </a:txBody>
                  <a:tcPr anchor="ctr"/>
                </a:tc>
                <a:extLst>
                  <a:ext uri="{0D108BD9-81ED-4DB2-BD59-A6C34878D82A}">
                    <a16:rowId xmlns:a16="http://schemas.microsoft.com/office/drawing/2014/main" val="1286499722"/>
                  </a:ext>
                </a:extLst>
              </a:tr>
              <a:tr h="444096">
                <a:tc>
                  <a:txBody>
                    <a:bodyPr/>
                    <a:lstStyle/>
                    <a:p>
                      <a:r>
                        <a:rPr lang="en-US" sz="1200" dirty="0"/>
                        <a:t>Biography / autobiography</a:t>
                      </a:r>
                    </a:p>
                  </a:txBody>
                  <a:tcPr anchor="ctr"/>
                </a:tc>
                <a:tc>
                  <a:txBody>
                    <a:bodyPr/>
                    <a:lstStyle/>
                    <a:p>
                      <a:r>
                        <a:rPr lang="en-US" sz="1200" dirty="0"/>
                        <a:t>an account of a person’s life/ an account of a person’s life written by themselves</a:t>
                      </a:r>
                    </a:p>
                  </a:txBody>
                  <a:tcPr anchor="ctr"/>
                </a:tc>
                <a:extLst>
                  <a:ext uri="{0D108BD9-81ED-4DB2-BD59-A6C34878D82A}">
                    <a16:rowId xmlns:a16="http://schemas.microsoft.com/office/drawing/2014/main" val="2582980833"/>
                  </a:ext>
                </a:extLst>
              </a:tr>
              <a:tr h="477024">
                <a:tc>
                  <a:txBody>
                    <a:bodyPr/>
                    <a:lstStyle/>
                    <a:p>
                      <a:r>
                        <a:rPr lang="en-US" sz="1200" dirty="0"/>
                        <a:t>Young adult fiction</a:t>
                      </a:r>
                    </a:p>
                  </a:txBody>
                  <a:tcPr anchor="ctr"/>
                </a:tc>
                <a:tc>
                  <a:txBody>
                    <a:bodyPr/>
                    <a:lstStyle/>
                    <a:p>
                      <a:r>
                        <a:rPr lang="en-US" sz="1200" dirty="0"/>
                        <a:t>a story intended to be written for a young adult audience</a:t>
                      </a:r>
                    </a:p>
                  </a:txBody>
                  <a:tcPr anchor="ctr"/>
                </a:tc>
                <a:extLst>
                  <a:ext uri="{0D108BD9-81ED-4DB2-BD59-A6C34878D82A}">
                    <a16:rowId xmlns:a16="http://schemas.microsoft.com/office/drawing/2014/main" val="3176672185"/>
                  </a:ext>
                </a:extLst>
              </a:tr>
              <a:tr h="309982">
                <a:tc>
                  <a:txBody>
                    <a:bodyPr/>
                    <a:lstStyle/>
                    <a:p>
                      <a:r>
                        <a:rPr lang="en-US" sz="1200" dirty="0"/>
                        <a:t>Allegory</a:t>
                      </a:r>
                    </a:p>
                  </a:txBody>
                  <a:tcPr anchor="ctr"/>
                </a:tc>
                <a:tc>
                  <a:txBody>
                    <a:bodyPr/>
                    <a:lstStyle/>
                    <a:p>
                      <a:r>
                        <a:rPr lang="en-US" sz="1200" dirty="0"/>
                        <a:t>a story with a hidden meaning; moralistic</a:t>
                      </a:r>
                    </a:p>
                  </a:txBody>
                  <a:tcPr anchor="ctr"/>
                </a:tc>
                <a:extLst>
                  <a:ext uri="{0D108BD9-81ED-4DB2-BD59-A6C34878D82A}">
                    <a16:rowId xmlns:a16="http://schemas.microsoft.com/office/drawing/2014/main" val="903210193"/>
                  </a:ext>
                </a:extLst>
              </a:tr>
              <a:tr h="760475">
                <a:tc>
                  <a:txBody>
                    <a:bodyPr/>
                    <a:lstStyle/>
                    <a:p>
                      <a:r>
                        <a:rPr lang="en-US" sz="1200" dirty="0"/>
                        <a:t>Poetry / </a:t>
                      </a:r>
                    </a:p>
                    <a:p>
                      <a:r>
                        <a:rPr lang="en-US" sz="1200" dirty="0"/>
                        <a:t>slam poetry</a:t>
                      </a:r>
                    </a:p>
                  </a:txBody>
                  <a:tcPr anchor="ctr"/>
                </a:tc>
                <a:tc>
                  <a:txBody>
                    <a:bodyPr/>
                    <a:lstStyle/>
                    <a:p>
                      <a:r>
                        <a:rPr lang="en-GB" sz="1200" b="0" i="0" u="none" strike="noStrike" kern="1200" dirty="0">
                          <a:solidFill>
                            <a:schemeClr val="dk1"/>
                          </a:solidFill>
                          <a:effectLst/>
                          <a:latin typeface="+mn-lt"/>
                          <a:ea typeface="+mn-ea"/>
                          <a:cs typeface="+mn-cs"/>
                        </a:rPr>
                        <a:t>texts where the expression of feelings/ideas are given intensity with a distinctive style and rhythm</a:t>
                      </a:r>
                      <a:endParaRPr lang="en-US" sz="1050" dirty="0"/>
                    </a:p>
                  </a:txBody>
                  <a:tcPr anchor="ctr"/>
                </a:tc>
                <a:extLst>
                  <a:ext uri="{0D108BD9-81ED-4DB2-BD59-A6C34878D82A}">
                    <a16:rowId xmlns:a16="http://schemas.microsoft.com/office/drawing/2014/main" val="687950552"/>
                  </a:ext>
                </a:extLst>
              </a:tr>
              <a:tr h="621735">
                <a:tc>
                  <a:txBody>
                    <a:bodyPr/>
                    <a:lstStyle/>
                    <a:p>
                      <a:r>
                        <a:rPr lang="en-US" sz="1200" dirty="0"/>
                        <a:t>Thriller/ suspense / psychological</a:t>
                      </a:r>
                    </a:p>
                  </a:txBody>
                  <a:tcPr anchor="ctr"/>
                </a:tc>
                <a:tc>
                  <a:txBody>
                    <a:bodyPr/>
                    <a:lstStyle/>
                    <a:p>
                      <a:r>
                        <a:rPr lang="en-US" sz="1200" dirty="0"/>
                        <a:t>a story that creates </a:t>
                      </a:r>
                      <a:r>
                        <a:rPr lang="en-GB" sz="1200" b="0" i="0" u="none" strike="noStrike" kern="1200" dirty="0">
                          <a:solidFill>
                            <a:schemeClr val="dk1"/>
                          </a:solidFill>
                          <a:effectLst/>
                          <a:latin typeface="+mn-lt"/>
                          <a:ea typeface="+mn-ea"/>
                          <a:cs typeface="+mn-cs"/>
                        </a:rPr>
                        <a:t>feelings of suspense, excitement, surprise, anticipation or anxiety for the reader</a:t>
                      </a:r>
                      <a:endParaRPr lang="en-US" sz="1200" dirty="0"/>
                    </a:p>
                  </a:txBody>
                  <a:tcPr anchor="ctr"/>
                </a:tc>
                <a:extLst>
                  <a:ext uri="{0D108BD9-81ED-4DB2-BD59-A6C34878D82A}">
                    <a16:rowId xmlns:a16="http://schemas.microsoft.com/office/drawing/2014/main" val="350528119"/>
                  </a:ext>
                </a:extLst>
              </a:tr>
              <a:tr h="921315">
                <a:tc>
                  <a:txBody>
                    <a:bodyPr/>
                    <a:lstStyle/>
                    <a:p>
                      <a:r>
                        <a:rPr lang="en-US" sz="1200" dirty="0"/>
                        <a:t>Fantasy</a:t>
                      </a:r>
                    </a:p>
                  </a:txBody>
                  <a:tcPr anchor="ctr"/>
                </a:tc>
                <a:tc>
                  <a:txBody>
                    <a:bodyPr/>
                    <a:lstStyle/>
                    <a:p>
                      <a:r>
                        <a:rPr lang="en-GB" sz="1200" b="0" i="0" u="none" strike="noStrike" kern="1200" dirty="0">
                          <a:solidFill>
                            <a:schemeClr val="dk1"/>
                          </a:solidFill>
                          <a:effectLst/>
                          <a:latin typeface="+mn-lt"/>
                          <a:ea typeface="+mn-ea"/>
                          <a:cs typeface="+mn-cs"/>
                        </a:rPr>
                        <a:t>a story where the plot could not happen in real life. Often involves magic or witchcraft. Takes place on another planet or in another world</a:t>
                      </a:r>
                      <a:endParaRPr lang="en-US" sz="1050" dirty="0"/>
                    </a:p>
                  </a:txBody>
                  <a:tcPr anchor="ctr"/>
                </a:tc>
                <a:extLst>
                  <a:ext uri="{0D108BD9-81ED-4DB2-BD59-A6C34878D82A}">
                    <a16:rowId xmlns:a16="http://schemas.microsoft.com/office/drawing/2014/main" val="632715900"/>
                  </a:ext>
                </a:extLst>
              </a:tr>
              <a:tr h="457200">
                <a:tc>
                  <a:txBody>
                    <a:bodyPr/>
                    <a:lstStyle/>
                    <a:p>
                      <a:r>
                        <a:rPr lang="en-US" sz="1200" dirty="0"/>
                        <a:t>Anthology</a:t>
                      </a:r>
                    </a:p>
                  </a:txBody>
                  <a:tcPr anchor="ctr"/>
                </a:tc>
                <a:tc>
                  <a:txBody>
                    <a:bodyPr/>
                    <a:lstStyle/>
                    <a:p>
                      <a:r>
                        <a:rPr lang="en-US" sz="1200" dirty="0"/>
                        <a:t>a collection of poems or artistic works</a:t>
                      </a:r>
                    </a:p>
                  </a:txBody>
                  <a:tcPr anchor="ctr"/>
                </a:tc>
                <a:extLst>
                  <a:ext uri="{0D108BD9-81ED-4DB2-BD59-A6C34878D82A}">
                    <a16:rowId xmlns:a16="http://schemas.microsoft.com/office/drawing/2014/main" val="1257758541"/>
                  </a:ext>
                </a:extLst>
              </a:tr>
            </a:tbl>
          </a:graphicData>
        </a:graphic>
      </p:graphicFrame>
      <p:graphicFrame>
        <p:nvGraphicFramePr>
          <p:cNvPr id="25" name="Table 24">
            <a:extLst>
              <a:ext uri="{FF2B5EF4-FFF2-40B4-BE49-F238E27FC236}">
                <a16:creationId xmlns:a16="http://schemas.microsoft.com/office/drawing/2014/main" id="{BCA431D8-C8B3-9B49-B1BA-4F1BF0EE40E0}"/>
              </a:ext>
            </a:extLst>
          </p:cNvPr>
          <p:cNvGraphicFramePr>
            <a:graphicFrameLocks noGrp="1"/>
          </p:cNvGraphicFramePr>
          <p:nvPr>
            <p:extLst>
              <p:ext uri="{D42A27DB-BD31-4B8C-83A1-F6EECF244321}">
                <p14:modId xmlns:p14="http://schemas.microsoft.com/office/powerpoint/2010/main" val="2388245180"/>
              </p:ext>
            </p:extLst>
          </p:nvPr>
        </p:nvGraphicFramePr>
        <p:xfrm>
          <a:off x="4686050" y="619498"/>
          <a:ext cx="4177640" cy="5582566"/>
        </p:xfrm>
        <a:graphic>
          <a:graphicData uri="http://schemas.openxmlformats.org/drawingml/2006/table">
            <a:tbl>
              <a:tblPr firstRow="1" bandRow="1">
                <a:tableStyleId>{93296810-A885-4BE3-A3E7-6D5BEEA58F35}</a:tableStyleId>
              </a:tblPr>
              <a:tblGrid>
                <a:gridCol w="1286125">
                  <a:extLst>
                    <a:ext uri="{9D8B030D-6E8A-4147-A177-3AD203B41FA5}">
                      <a16:colId xmlns:a16="http://schemas.microsoft.com/office/drawing/2014/main" val="980249631"/>
                    </a:ext>
                  </a:extLst>
                </a:gridCol>
                <a:gridCol w="2891515">
                  <a:extLst>
                    <a:ext uri="{9D8B030D-6E8A-4147-A177-3AD203B41FA5}">
                      <a16:colId xmlns:a16="http://schemas.microsoft.com/office/drawing/2014/main" val="372129315"/>
                    </a:ext>
                  </a:extLst>
                </a:gridCol>
              </a:tblGrid>
              <a:tr h="365098">
                <a:tc>
                  <a:txBody>
                    <a:bodyPr/>
                    <a:lstStyle/>
                    <a:p>
                      <a:r>
                        <a:rPr lang="en-US" sz="1800" b="0" dirty="0"/>
                        <a:t>Genre</a:t>
                      </a:r>
                    </a:p>
                  </a:txBody>
                  <a:tcPr anchor="ctr"/>
                </a:tc>
                <a:tc>
                  <a:txBody>
                    <a:bodyPr/>
                    <a:lstStyle/>
                    <a:p>
                      <a:r>
                        <a:rPr lang="en-US" sz="1800" b="0" dirty="0"/>
                        <a:t>Explanation</a:t>
                      </a:r>
                    </a:p>
                  </a:txBody>
                  <a:tcPr/>
                </a:tc>
                <a:extLst>
                  <a:ext uri="{0D108BD9-81ED-4DB2-BD59-A6C34878D82A}">
                    <a16:rowId xmlns:a16="http://schemas.microsoft.com/office/drawing/2014/main" val="4019171211"/>
                  </a:ext>
                </a:extLst>
              </a:tr>
              <a:tr h="459563">
                <a:tc>
                  <a:txBody>
                    <a:bodyPr/>
                    <a:lstStyle/>
                    <a:p>
                      <a:r>
                        <a:rPr lang="en-US" sz="1200" dirty="0"/>
                        <a:t>Crime fiction</a:t>
                      </a:r>
                    </a:p>
                  </a:txBody>
                  <a:tcPr anchor="ctr"/>
                </a:tc>
                <a:tc>
                  <a:txBody>
                    <a:bodyPr/>
                    <a:lstStyle/>
                    <a:p>
                      <a:r>
                        <a:rPr lang="en-GB" sz="1200" b="0" i="0" u="none" strike="noStrike" kern="1200" dirty="0">
                          <a:solidFill>
                            <a:schemeClr val="dk1"/>
                          </a:solidFill>
                          <a:effectLst/>
                          <a:latin typeface="+mn-lt"/>
                          <a:ea typeface="+mn-ea"/>
                          <a:cs typeface="+mn-cs"/>
                        </a:rPr>
                        <a:t>deals with crimes, their detection, criminals, and their motive</a:t>
                      </a:r>
                      <a:endParaRPr lang="en-US" sz="1050" dirty="0"/>
                    </a:p>
                  </a:txBody>
                  <a:tcPr anchor="ctr"/>
                </a:tc>
                <a:extLst>
                  <a:ext uri="{0D108BD9-81ED-4DB2-BD59-A6C34878D82A}">
                    <a16:rowId xmlns:a16="http://schemas.microsoft.com/office/drawing/2014/main" val="1657383307"/>
                  </a:ext>
                </a:extLst>
              </a:tr>
              <a:tr h="379950">
                <a:tc>
                  <a:txBody>
                    <a:bodyPr/>
                    <a:lstStyle/>
                    <a:p>
                      <a:r>
                        <a:rPr lang="en-US" sz="1200" dirty="0"/>
                        <a:t>Parable</a:t>
                      </a:r>
                    </a:p>
                  </a:txBody>
                  <a:tcPr anchor="ctr"/>
                </a:tc>
                <a:tc>
                  <a:txBody>
                    <a:bodyPr/>
                    <a:lstStyle/>
                    <a:p>
                      <a:r>
                        <a:rPr lang="en-GB" sz="1200" b="0" i="0" u="none" strike="noStrike" kern="1200" dirty="0">
                          <a:solidFill>
                            <a:schemeClr val="dk1"/>
                          </a:solidFill>
                          <a:effectLst/>
                          <a:latin typeface="+mn-lt"/>
                          <a:ea typeface="+mn-ea"/>
                          <a:cs typeface="+mn-cs"/>
                        </a:rPr>
                        <a:t>a short story with a moral attitude or sharing a religious principle</a:t>
                      </a:r>
                      <a:endParaRPr lang="en-US" sz="1050" dirty="0"/>
                    </a:p>
                  </a:txBody>
                  <a:tcPr anchor="ctr"/>
                </a:tc>
                <a:extLst>
                  <a:ext uri="{0D108BD9-81ED-4DB2-BD59-A6C34878D82A}">
                    <a16:rowId xmlns:a16="http://schemas.microsoft.com/office/drawing/2014/main" val="56643743"/>
                  </a:ext>
                </a:extLst>
              </a:tr>
              <a:tr h="628961">
                <a:tc>
                  <a:txBody>
                    <a:bodyPr/>
                    <a:lstStyle/>
                    <a:p>
                      <a:r>
                        <a:rPr lang="en-US" sz="1200" dirty="0"/>
                        <a:t>Fable</a:t>
                      </a:r>
                    </a:p>
                  </a:txBody>
                  <a:tcPr anchor="ctr"/>
                </a:tc>
                <a:tc>
                  <a:txBody>
                    <a:bodyPr/>
                    <a:lstStyle/>
                    <a:p>
                      <a:r>
                        <a:rPr lang="en-GB" sz="1200" b="0" i="0" u="none" strike="noStrike" kern="1200" dirty="0">
                          <a:solidFill>
                            <a:schemeClr val="dk1"/>
                          </a:solidFill>
                          <a:effectLst/>
                          <a:latin typeface="+mn-lt"/>
                          <a:ea typeface="+mn-ea"/>
                          <a:cs typeface="+mn-cs"/>
                        </a:rPr>
                        <a:t>uses animals, legendary creatures, plants, inanimate objects, or forces of nature to lead to a particular moral lesson</a:t>
                      </a:r>
                      <a:endParaRPr lang="en-US" sz="1050" dirty="0"/>
                    </a:p>
                  </a:txBody>
                  <a:tcPr anchor="ctr"/>
                </a:tc>
                <a:extLst>
                  <a:ext uri="{0D108BD9-81ED-4DB2-BD59-A6C34878D82A}">
                    <a16:rowId xmlns:a16="http://schemas.microsoft.com/office/drawing/2014/main" val="3209082998"/>
                  </a:ext>
                </a:extLst>
              </a:tr>
              <a:tr h="459563">
                <a:tc>
                  <a:txBody>
                    <a:bodyPr/>
                    <a:lstStyle/>
                    <a:p>
                      <a:r>
                        <a:rPr lang="en-US" sz="1200" dirty="0"/>
                        <a:t>Horror / gothic</a:t>
                      </a:r>
                    </a:p>
                  </a:txBody>
                  <a:tcPr anchor="ctr"/>
                </a:tc>
                <a:tc>
                  <a:txBody>
                    <a:bodyPr/>
                    <a:lstStyle/>
                    <a:p>
                      <a:r>
                        <a:rPr lang="en-GB" sz="1200" b="0" i="0" u="none" strike="noStrike" kern="1200" dirty="0">
                          <a:solidFill>
                            <a:schemeClr val="dk1"/>
                          </a:solidFill>
                          <a:effectLst/>
                          <a:latin typeface="+mn-lt"/>
                          <a:ea typeface="+mn-ea"/>
                          <a:cs typeface="+mn-cs"/>
                        </a:rPr>
                        <a:t>intended to scare, frighten, disgust, or startle its readers through horror and terror</a:t>
                      </a:r>
                      <a:endParaRPr lang="en-US" sz="1050" dirty="0"/>
                    </a:p>
                  </a:txBody>
                  <a:tcPr anchor="ctr"/>
                </a:tc>
                <a:extLst>
                  <a:ext uri="{0D108BD9-81ED-4DB2-BD59-A6C34878D82A}">
                    <a16:rowId xmlns:a16="http://schemas.microsoft.com/office/drawing/2014/main" val="83756701"/>
                  </a:ext>
                </a:extLst>
              </a:tr>
              <a:tr h="628961">
                <a:tc>
                  <a:txBody>
                    <a:bodyPr/>
                    <a:lstStyle/>
                    <a:p>
                      <a:r>
                        <a:rPr lang="en-US" sz="1200" dirty="0"/>
                        <a:t>Science fiction</a:t>
                      </a:r>
                    </a:p>
                  </a:txBody>
                  <a:tcPr anchor="ctr"/>
                </a:tc>
                <a:tc>
                  <a:txBody>
                    <a:bodyPr/>
                    <a:lstStyle/>
                    <a:p>
                      <a:r>
                        <a:rPr lang="en-GB" sz="1200" b="0" i="0" u="none" strike="noStrike" kern="1200" dirty="0">
                          <a:solidFill>
                            <a:schemeClr val="dk1"/>
                          </a:solidFill>
                          <a:effectLst/>
                          <a:latin typeface="+mn-lt"/>
                          <a:ea typeface="+mn-ea"/>
                          <a:cs typeface="+mn-cs"/>
                        </a:rPr>
                        <a:t>deals with futuristic concepts, advanced science &amp; technology, time travel, parallel universes, space and extra-terrestrial life</a:t>
                      </a:r>
                      <a:endParaRPr lang="en-US" sz="1050" dirty="0"/>
                    </a:p>
                  </a:txBody>
                  <a:tcPr anchor="ctr"/>
                </a:tc>
                <a:extLst>
                  <a:ext uri="{0D108BD9-81ED-4DB2-BD59-A6C34878D82A}">
                    <a16:rowId xmlns:a16="http://schemas.microsoft.com/office/drawing/2014/main" val="1171226160"/>
                  </a:ext>
                </a:extLst>
              </a:tr>
              <a:tr h="449258">
                <a:tc>
                  <a:txBody>
                    <a:bodyPr/>
                    <a:lstStyle/>
                    <a:p>
                      <a:r>
                        <a:rPr lang="en-US" sz="1200" dirty="0"/>
                        <a:t>Adventure / quest</a:t>
                      </a:r>
                    </a:p>
                  </a:txBody>
                  <a:tcPr anchor="ctr"/>
                </a:tc>
                <a:tc>
                  <a:txBody>
                    <a:bodyPr/>
                    <a:lstStyle/>
                    <a:p>
                      <a:r>
                        <a:rPr lang="en-GB" sz="1200" b="0" i="0" u="none" strike="noStrike" kern="1200" dirty="0">
                          <a:solidFill>
                            <a:schemeClr val="dk1"/>
                          </a:solidFill>
                          <a:effectLst/>
                          <a:latin typeface="+mn-lt"/>
                          <a:ea typeface="+mn-ea"/>
                          <a:cs typeface="+mn-cs"/>
                        </a:rPr>
                        <a:t>a journey for a mission or goal. Mythology, folklore &amp; legends often involve quests</a:t>
                      </a:r>
                      <a:endParaRPr lang="en-US" sz="1050" b="0" dirty="0"/>
                    </a:p>
                  </a:txBody>
                  <a:tcPr anchor="ctr"/>
                </a:tc>
                <a:extLst>
                  <a:ext uri="{0D108BD9-81ED-4DB2-BD59-A6C34878D82A}">
                    <a16:rowId xmlns:a16="http://schemas.microsoft.com/office/drawing/2014/main" val="2966631441"/>
                  </a:ext>
                </a:extLst>
              </a:tr>
              <a:tr h="1168071">
                <a:tc>
                  <a:txBody>
                    <a:bodyPr/>
                    <a:lstStyle/>
                    <a:p>
                      <a:r>
                        <a:rPr lang="en-US" sz="1200" dirty="0"/>
                        <a:t>Utopian / dystopian</a:t>
                      </a:r>
                    </a:p>
                  </a:txBody>
                  <a:tcPr anchor="ctr"/>
                </a:tc>
                <a:tc>
                  <a:txBody>
                    <a:bodyPr/>
                    <a:lstStyle/>
                    <a:p>
                      <a:r>
                        <a:rPr lang="en-GB" sz="1200" b="0" i="0" u="none" strike="noStrike" kern="1200" dirty="0">
                          <a:solidFill>
                            <a:schemeClr val="dk1"/>
                          </a:solidFill>
                          <a:effectLst/>
                          <a:latin typeface="+mn-lt"/>
                          <a:ea typeface="+mn-ea"/>
                          <a:cs typeface="+mn-cs"/>
                        </a:rPr>
                        <a:t>both are used to describe social and political structures in the world.</a:t>
                      </a:r>
                    </a:p>
                    <a:p>
                      <a:r>
                        <a:rPr lang="en-GB" sz="1200" b="0" i="1" u="none" strike="noStrike" kern="1200" dirty="0">
                          <a:solidFill>
                            <a:schemeClr val="dk1"/>
                          </a:solidFill>
                          <a:effectLst/>
                          <a:latin typeface="+mn-lt"/>
                          <a:ea typeface="+mn-ea"/>
                          <a:cs typeface="+mn-cs"/>
                        </a:rPr>
                        <a:t>Utopian</a:t>
                      </a:r>
                      <a:r>
                        <a:rPr lang="en-GB" sz="1200" b="0" i="0" u="none" strike="noStrike" kern="1200" dirty="0">
                          <a:solidFill>
                            <a:schemeClr val="dk1"/>
                          </a:solidFill>
                          <a:effectLst/>
                          <a:latin typeface="+mn-lt"/>
                          <a:ea typeface="+mn-ea"/>
                          <a:cs typeface="+mn-cs"/>
                        </a:rPr>
                        <a:t>: a place that we can only dream about, a true paradise. </a:t>
                      </a:r>
                    </a:p>
                    <a:p>
                      <a:r>
                        <a:rPr lang="en-GB" sz="1200" b="0" i="1" u="none" strike="noStrike" kern="1200" dirty="0">
                          <a:solidFill>
                            <a:schemeClr val="dk1"/>
                          </a:solidFill>
                          <a:effectLst/>
                          <a:latin typeface="+mn-lt"/>
                          <a:ea typeface="+mn-ea"/>
                          <a:cs typeface="+mn-cs"/>
                        </a:rPr>
                        <a:t>Dystopian</a:t>
                      </a:r>
                      <a:r>
                        <a:rPr lang="en-GB" sz="1200" b="0" i="0" u="none" strike="noStrike" kern="1200" dirty="0">
                          <a:solidFill>
                            <a:schemeClr val="dk1"/>
                          </a:solidFill>
                          <a:effectLst/>
                          <a:latin typeface="+mn-lt"/>
                          <a:ea typeface="+mn-ea"/>
                          <a:cs typeface="+mn-cs"/>
                        </a:rPr>
                        <a:t>: a society in which many things have gone wrong – a dark place.</a:t>
                      </a:r>
                      <a:endParaRPr lang="en-US" sz="800" b="0" i="0" dirty="0"/>
                    </a:p>
                  </a:txBody>
                  <a:tcPr anchor="ctr"/>
                </a:tc>
                <a:extLst>
                  <a:ext uri="{0D108BD9-81ED-4DB2-BD59-A6C34878D82A}">
                    <a16:rowId xmlns:a16="http://schemas.microsoft.com/office/drawing/2014/main" val="1614412860"/>
                  </a:ext>
                </a:extLst>
              </a:tr>
              <a:tr h="387484">
                <a:tc>
                  <a:txBody>
                    <a:bodyPr/>
                    <a:lstStyle/>
                    <a:p>
                      <a:r>
                        <a:rPr lang="en-US" sz="1200" dirty="0"/>
                        <a:t>Epistolary</a:t>
                      </a:r>
                    </a:p>
                  </a:txBody>
                  <a:tcPr anchor="ctr"/>
                </a:tc>
                <a:tc>
                  <a:txBody>
                    <a:bodyPr/>
                    <a:lstStyle/>
                    <a:p>
                      <a:r>
                        <a:rPr lang="en-US" sz="1200" b="0" i="0" dirty="0"/>
                        <a:t>a novel written as a series of documents. </a:t>
                      </a:r>
                      <a:r>
                        <a:rPr lang="en-GB" sz="1200" b="0" i="0" u="none" strike="noStrike" kern="1200" dirty="0">
                          <a:solidFill>
                            <a:schemeClr val="dk1"/>
                          </a:solidFill>
                          <a:effectLst/>
                          <a:latin typeface="+mn-lt"/>
                          <a:ea typeface="+mn-ea"/>
                          <a:cs typeface="+mn-cs"/>
                        </a:rPr>
                        <a:t>E.g. letter, diary entry, newspaper clipping</a:t>
                      </a:r>
                      <a:endParaRPr lang="en-US" sz="1200" b="0" i="0" dirty="0"/>
                    </a:p>
                  </a:txBody>
                  <a:tcPr anchor="ctr"/>
                </a:tc>
                <a:extLst>
                  <a:ext uri="{0D108BD9-81ED-4DB2-BD59-A6C34878D82A}">
                    <a16:rowId xmlns:a16="http://schemas.microsoft.com/office/drawing/2014/main" val="1740331822"/>
                  </a:ext>
                </a:extLst>
              </a:tr>
              <a:tr h="388244">
                <a:tc>
                  <a:txBody>
                    <a:bodyPr/>
                    <a:lstStyle/>
                    <a:p>
                      <a:r>
                        <a:rPr lang="en-US" sz="1200" dirty="0"/>
                        <a:t>Picaresque</a:t>
                      </a:r>
                    </a:p>
                  </a:txBody>
                  <a:tcPr anchor="ctr"/>
                </a:tc>
                <a:tc>
                  <a:txBody>
                    <a:bodyPr/>
                    <a:lstStyle/>
                    <a:p>
                      <a:r>
                        <a:rPr lang="en-US" sz="1200" b="0" i="0" dirty="0"/>
                        <a:t>an adventure story featuring a rough-and-tumble character who faces lots of events</a:t>
                      </a:r>
                    </a:p>
                  </a:txBody>
                  <a:tcPr anchor="ctr"/>
                </a:tc>
                <a:extLst>
                  <a:ext uri="{0D108BD9-81ED-4DB2-BD59-A6C34878D82A}">
                    <a16:rowId xmlns:a16="http://schemas.microsoft.com/office/drawing/2014/main" val="3224681103"/>
                  </a:ext>
                </a:extLst>
              </a:tr>
            </a:tbl>
          </a:graphicData>
        </a:graphic>
      </p:graphicFrame>
    </p:spTree>
    <p:extLst>
      <p:ext uri="{BB962C8B-B14F-4D97-AF65-F5344CB8AC3E}">
        <p14:creationId xmlns:p14="http://schemas.microsoft.com/office/powerpoint/2010/main" val="3450848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D13A2C-02AF-204D-9794-157DD5F999AA}"/>
              </a:ext>
            </a:extLst>
          </p:cNvPr>
          <p:cNvSpPr/>
          <p:nvPr/>
        </p:nvSpPr>
        <p:spPr>
          <a:xfrm>
            <a:off x="262051" y="223364"/>
            <a:ext cx="3100401" cy="1089529"/>
          </a:xfrm>
          <a:prstGeom prst="rect">
            <a:avLst/>
          </a:prstGeom>
          <a:noFill/>
        </p:spPr>
        <p:txBody>
          <a:bodyPr wrap="square" lIns="91440" tIns="45720" rIns="91440" bIns="45720">
            <a:spAutoFit/>
          </a:bodyPr>
          <a:lstStyle/>
          <a:p>
            <a:pPr algn="ctr">
              <a:lnSpc>
                <a:spcPct val="90000"/>
              </a:lnSpc>
            </a:pPr>
            <a:r>
              <a:rPr lang="en-US" sz="2400" b="1" dirty="0">
                <a:ln w="0"/>
                <a:solidFill>
                  <a:schemeClr val="accent6"/>
                </a:solidFill>
              </a:rPr>
              <a:t>Steve Jobs: </a:t>
            </a:r>
            <a:br>
              <a:rPr lang="en-US" sz="2400" b="1" dirty="0">
                <a:ln w="0"/>
                <a:solidFill>
                  <a:schemeClr val="accent6"/>
                </a:solidFill>
              </a:rPr>
            </a:br>
            <a:r>
              <a:rPr lang="en-US" sz="2400" b="1" dirty="0">
                <a:ln w="0"/>
                <a:solidFill>
                  <a:schemeClr val="accent6"/>
                </a:solidFill>
              </a:rPr>
              <a:t>The Man Who </a:t>
            </a:r>
            <a:br>
              <a:rPr lang="en-US" sz="2400" b="1" dirty="0">
                <a:ln w="0"/>
                <a:solidFill>
                  <a:schemeClr val="accent6"/>
                </a:solidFill>
              </a:rPr>
            </a:br>
            <a:r>
              <a:rPr lang="en-US" sz="2400" b="1" dirty="0">
                <a:ln w="0"/>
                <a:solidFill>
                  <a:schemeClr val="accent6"/>
                </a:solidFill>
              </a:rPr>
              <a:t>Thought Different</a:t>
            </a:r>
            <a:endParaRPr lang="en-US" sz="2400" b="1" cap="none" spc="0" dirty="0">
              <a:ln w="0"/>
              <a:solidFill>
                <a:schemeClr val="accent6"/>
              </a:solidFill>
            </a:endParaRPr>
          </a:p>
        </p:txBody>
      </p:sp>
      <p:sp>
        <p:nvSpPr>
          <p:cNvPr id="7" name="Rectangle 6">
            <a:extLst>
              <a:ext uri="{FF2B5EF4-FFF2-40B4-BE49-F238E27FC236}">
                <a16:creationId xmlns:a16="http://schemas.microsoft.com/office/drawing/2014/main" id="{40F29467-13F0-3D43-91B3-977C9130A9C4}"/>
              </a:ext>
            </a:extLst>
          </p:cNvPr>
          <p:cNvSpPr/>
          <p:nvPr/>
        </p:nvSpPr>
        <p:spPr>
          <a:xfrm>
            <a:off x="3466094" y="393530"/>
            <a:ext cx="5355772" cy="1677382"/>
          </a:xfrm>
          <a:prstGeom prst="rect">
            <a:avLst/>
          </a:prstGeom>
        </p:spPr>
        <p:txBody>
          <a:bodyPr wrap="square">
            <a:spAutoFit/>
          </a:bodyPr>
          <a:lstStyle/>
          <a:p>
            <a:r>
              <a:rPr lang="en-US" b="1" dirty="0">
                <a:solidFill>
                  <a:schemeClr val="accent6"/>
                </a:solidFill>
              </a:rPr>
              <a:t>Synopsis</a:t>
            </a:r>
          </a:p>
          <a:p>
            <a:r>
              <a:rPr lang="en-GB" sz="1700" dirty="0"/>
              <a:t>Karen Blumenthal takes us to the core of this complicated and legendary man, while also exploring the evolution of computers. Framed by Jobs' inspirational Stanford speech and illustrated throughout with black and white photos, this is the story of the man who changed our world.</a:t>
            </a:r>
          </a:p>
        </p:txBody>
      </p:sp>
      <p:sp>
        <p:nvSpPr>
          <p:cNvPr id="8" name="Rectangle 7">
            <a:extLst>
              <a:ext uri="{FF2B5EF4-FFF2-40B4-BE49-F238E27FC236}">
                <a16:creationId xmlns:a16="http://schemas.microsoft.com/office/drawing/2014/main" id="{CBB719E8-093D-CD46-B6C8-CB5650C11D22}"/>
              </a:ext>
            </a:extLst>
          </p:cNvPr>
          <p:cNvSpPr/>
          <p:nvPr/>
        </p:nvSpPr>
        <p:spPr>
          <a:xfrm>
            <a:off x="3466094" y="2090296"/>
            <a:ext cx="5320769" cy="646331"/>
          </a:xfrm>
          <a:prstGeom prst="rect">
            <a:avLst/>
          </a:prstGeom>
        </p:spPr>
        <p:txBody>
          <a:bodyPr wrap="square">
            <a:spAutoFit/>
          </a:bodyPr>
          <a:lstStyle/>
          <a:p>
            <a:r>
              <a:rPr lang="en-US" b="1" dirty="0">
                <a:solidFill>
                  <a:schemeClr val="accent6"/>
                </a:solidFill>
              </a:rPr>
              <a:t>Setting</a:t>
            </a:r>
          </a:p>
          <a:p>
            <a:r>
              <a:rPr lang="en-GB" dirty="0"/>
              <a:t>Various locations</a:t>
            </a:r>
          </a:p>
        </p:txBody>
      </p:sp>
      <p:sp>
        <p:nvSpPr>
          <p:cNvPr id="9" name="Rectangle 8">
            <a:extLst>
              <a:ext uri="{FF2B5EF4-FFF2-40B4-BE49-F238E27FC236}">
                <a16:creationId xmlns:a16="http://schemas.microsoft.com/office/drawing/2014/main" id="{BEE12132-48AD-8843-8405-F026919EAE59}"/>
              </a:ext>
            </a:extLst>
          </p:cNvPr>
          <p:cNvSpPr/>
          <p:nvPr/>
        </p:nvSpPr>
        <p:spPr>
          <a:xfrm>
            <a:off x="3466094" y="2827030"/>
            <a:ext cx="5625905" cy="646331"/>
          </a:xfrm>
          <a:prstGeom prst="rect">
            <a:avLst/>
          </a:prstGeom>
        </p:spPr>
        <p:txBody>
          <a:bodyPr wrap="square">
            <a:spAutoFit/>
          </a:bodyPr>
          <a:lstStyle/>
          <a:p>
            <a:r>
              <a:rPr lang="en-US" b="1" dirty="0">
                <a:solidFill>
                  <a:schemeClr val="accent6"/>
                </a:solidFill>
              </a:rPr>
              <a:t>Themes</a:t>
            </a:r>
          </a:p>
          <a:p>
            <a:r>
              <a:rPr lang="en-GB" dirty="0"/>
              <a:t>Resilience, hard work, health, life stories</a:t>
            </a:r>
          </a:p>
        </p:txBody>
      </p:sp>
      <p:sp>
        <p:nvSpPr>
          <p:cNvPr id="11" name="Rectangle 10">
            <a:extLst>
              <a:ext uri="{FF2B5EF4-FFF2-40B4-BE49-F238E27FC236}">
                <a16:creationId xmlns:a16="http://schemas.microsoft.com/office/drawing/2014/main" id="{6F8D027E-C84B-7445-9280-02EB8E26C275}"/>
              </a:ext>
            </a:extLst>
          </p:cNvPr>
          <p:cNvSpPr/>
          <p:nvPr/>
        </p:nvSpPr>
        <p:spPr>
          <a:xfrm>
            <a:off x="3466094" y="3542282"/>
            <a:ext cx="5625905" cy="646331"/>
          </a:xfrm>
          <a:prstGeom prst="rect">
            <a:avLst/>
          </a:prstGeom>
        </p:spPr>
        <p:txBody>
          <a:bodyPr wrap="square">
            <a:spAutoFit/>
          </a:bodyPr>
          <a:lstStyle/>
          <a:p>
            <a:r>
              <a:rPr lang="en-US" b="1" dirty="0">
                <a:solidFill>
                  <a:schemeClr val="accent6"/>
                </a:solidFill>
              </a:rPr>
              <a:t>Genre</a:t>
            </a:r>
          </a:p>
          <a:p>
            <a:r>
              <a:rPr lang="en-GB" dirty="0"/>
              <a:t>Biography</a:t>
            </a:r>
          </a:p>
        </p:txBody>
      </p:sp>
      <p:cxnSp>
        <p:nvCxnSpPr>
          <p:cNvPr id="12" name="Straight Connector 11">
            <a:extLst>
              <a:ext uri="{FF2B5EF4-FFF2-40B4-BE49-F238E27FC236}">
                <a16:creationId xmlns:a16="http://schemas.microsoft.com/office/drawing/2014/main" id="{8C4BBF4D-51E9-A640-9C9B-99CC10508CA5}"/>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E9301C2-0ECA-6648-A90B-7EE1A5F06F44}"/>
              </a:ext>
            </a:extLst>
          </p:cNvPr>
          <p:cNvSpPr txBox="1"/>
          <p:nvPr/>
        </p:nvSpPr>
        <p:spPr>
          <a:xfrm>
            <a:off x="486180" y="5278664"/>
            <a:ext cx="2652142" cy="369332"/>
          </a:xfrm>
          <a:prstGeom prst="rect">
            <a:avLst/>
          </a:prstGeom>
          <a:noFill/>
        </p:spPr>
        <p:txBody>
          <a:bodyPr wrap="square" rtlCol="0">
            <a:spAutoFit/>
          </a:bodyPr>
          <a:lstStyle/>
          <a:p>
            <a:pPr algn="ctr"/>
            <a:r>
              <a:rPr lang="en-US" b="1" i="1" dirty="0">
                <a:solidFill>
                  <a:schemeClr val="accent6"/>
                </a:solidFill>
              </a:rPr>
              <a:t>Karen Blumenthal (2012)</a:t>
            </a:r>
          </a:p>
        </p:txBody>
      </p:sp>
      <p:pic>
        <p:nvPicPr>
          <p:cNvPr id="2" name="Picture 1">
            <a:extLst>
              <a:ext uri="{FF2B5EF4-FFF2-40B4-BE49-F238E27FC236}">
                <a16:creationId xmlns:a16="http://schemas.microsoft.com/office/drawing/2014/main" id="{03ADE3A8-64A6-844C-AE09-989E500E1308}"/>
              </a:ext>
            </a:extLst>
          </p:cNvPr>
          <p:cNvPicPr>
            <a:picLocks noChangeAspect="1"/>
          </p:cNvPicPr>
          <p:nvPr/>
        </p:nvPicPr>
        <p:blipFill>
          <a:blip r:embed="rId2"/>
          <a:stretch>
            <a:fillRect/>
          </a:stretch>
        </p:blipFill>
        <p:spPr>
          <a:xfrm>
            <a:off x="530582" y="1335195"/>
            <a:ext cx="2563337" cy="3845006"/>
          </a:xfrm>
          <a:prstGeom prst="rect">
            <a:avLst/>
          </a:prstGeom>
          <a:ln>
            <a:noFill/>
          </a:ln>
          <a:effectLst>
            <a:outerShdw blurRad="292100" dist="139700" dir="2700000" algn="tl" rotWithShape="0">
              <a:srgbClr val="333333">
                <a:alpha val="65000"/>
              </a:srgbClr>
            </a:outerShdw>
          </a:effectLst>
        </p:spPr>
      </p:pic>
      <p:cxnSp>
        <p:nvCxnSpPr>
          <p:cNvPr id="22" name="Straight Connector 21">
            <a:extLst>
              <a:ext uri="{FF2B5EF4-FFF2-40B4-BE49-F238E27FC236}">
                <a16:creationId xmlns:a16="http://schemas.microsoft.com/office/drawing/2014/main" id="{98CA2FA7-0A1F-4D06-9924-8AC652A6B754}"/>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C427A2E-4854-42A0-88DE-016737A21F85}"/>
              </a:ext>
            </a:extLst>
          </p:cNvPr>
          <p:cNvSpPr/>
          <p:nvPr/>
        </p:nvSpPr>
        <p:spPr>
          <a:xfrm>
            <a:off x="3477802" y="4606251"/>
            <a:ext cx="4437369" cy="553998"/>
          </a:xfrm>
          <a:prstGeom prst="rect">
            <a:avLst/>
          </a:prstGeom>
          <a:noFill/>
        </p:spPr>
        <p:txBody>
          <a:bodyPr wrap="none" lIns="91440" tIns="45720" rIns="91440" bIns="45720">
            <a:spAutoFit/>
          </a:bodyPr>
          <a:lstStyle/>
          <a:p>
            <a:pPr algn="ctr"/>
            <a:r>
              <a:rPr lang="en-US" sz="3000" b="1" dirty="0">
                <a:ln w="0"/>
                <a:solidFill>
                  <a:schemeClr val="accent6"/>
                </a:solidFill>
              </a:rPr>
              <a:t>Page: </a:t>
            </a:r>
            <a:r>
              <a:rPr lang="en-US" sz="3000" b="1" dirty="0">
                <a:ln w="0"/>
              </a:rPr>
              <a:t>ENTER START PAGE #</a:t>
            </a:r>
            <a:endParaRPr lang="en-US" sz="3000" b="1" cap="none" spc="0" dirty="0">
              <a:ln w="0"/>
            </a:endParaRPr>
          </a:p>
        </p:txBody>
      </p:sp>
      <p:sp>
        <p:nvSpPr>
          <p:cNvPr id="24" name="Rectangle 23">
            <a:extLst>
              <a:ext uri="{FF2B5EF4-FFF2-40B4-BE49-F238E27FC236}">
                <a16:creationId xmlns:a16="http://schemas.microsoft.com/office/drawing/2014/main" id="{631E51BD-CF3C-443B-8E67-B1E3924CCDB0}"/>
              </a:ext>
            </a:extLst>
          </p:cNvPr>
          <p:cNvSpPr/>
          <p:nvPr/>
        </p:nvSpPr>
        <p:spPr>
          <a:xfrm>
            <a:off x="3441900" y="5184986"/>
            <a:ext cx="5342745" cy="553998"/>
          </a:xfrm>
          <a:prstGeom prst="rect">
            <a:avLst/>
          </a:prstGeom>
          <a:noFill/>
        </p:spPr>
        <p:txBody>
          <a:bodyPr wrap="none" lIns="91440" tIns="45720" rIns="91440" bIns="45720">
            <a:spAutoFit/>
          </a:bodyPr>
          <a:lstStyle/>
          <a:p>
            <a:pPr algn="ctr"/>
            <a:r>
              <a:rPr lang="en-US" sz="3000" b="1" dirty="0">
                <a:ln w="0"/>
                <a:solidFill>
                  <a:schemeClr val="accent6"/>
                </a:solidFill>
              </a:rPr>
              <a:t>Read from: </a:t>
            </a:r>
            <a:r>
              <a:rPr lang="en-US" sz="3000" b="1" dirty="0">
                <a:ln w="0"/>
              </a:rPr>
              <a:t>START &amp; END PAGE #</a:t>
            </a:r>
            <a:endParaRPr lang="en-US" sz="3000" b="1" cap="none" spc="0" dirty="0">
              <a:ln w="0"/>
            </a:endParaRPr>
          </a:p>
        </p:txBody>
      </p:sp>
      <p:cxnSp>
        <p:nvCxnSpPr>
          <p:cNvPr id="25" name="Straight Connector 24">
            <a:extLst>
              <a:ext uri="{FF2B5EF4-FFF2-40B4-BE49-F238E27FC236}">
                <a16:creationId xmlns:a16="http://schemas.microsoft.com/office/drawing/2014/main" id="{5A83DED8-E124-44E6-8C76-40BBFC6C7259}"/>
              </a:ext>
            </a:extLst>
          </p:cNvPr>
          <p:cNvCxnSpPr>
            <a:cxnSpLocks/>
          </p:cNvCxnSpPr>
          <p:nvPr/>
        </p:nvCxnSpPr>
        <p:spPr>
          <a:xfrm>
            <a:off x="3600993" y="45254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54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D13A2C-02AF-204D-9794-157DD5F999AA}"/>
              </a:ext>
            </a:extLst>
          </p:cNvPr>
          <p:cNvSpPr/>
          <p:nvPr/>
        </p:nvSpPr>
        <p:spPr>
          <a:xfrm>
            <a:off x="262051" y="223364"/>
            <a:ext cx="3100401" cy="424732"/>
          </a:xfrm>
          <a:prstGeom prst="rect">
            <a:avLst/>
          </a:prstGeom>
          <a:noFill/>
        </p:spPr>
        <p:txBody>
          <a:bodyPr wrap="square" lIns="91440" tIns="45720" rIns="91440" bIns="45720">
            <a:spAutoFit/>
          </a:bodyPr>
          <a:lstStyle/>
          <a:p>
            <a:pPr algn="ctr">
              <a:lnSpc>
                <a:spcPct val="90000"/>
              </a:lnSpc>
            </a:pPr>
            <a:r>
              <a:rPr lang="en-US" sz="2400" b="1" dirty="0">
                <a:ln w="0"/>
                <a:solidFill>
                  <a:schemeClr val="accent6"/>
                </a:solidFill>
              </a:rPr>
              <a:t>Lord of </a:t>
            </a:r>
            <a:r>
              <a:rPr lang="en-US" sz="2400" b="1">
                <a:ln w="0"/>
                <a:solidFill>
                  <a:schemeClr val="accent6"/>
                </a:solidFill>
              </a:rPr>
              <a:t>the Flies</a:t>
            </a:r>
            <a:endParaRPr lang="en-US" sz="2400" b="1" cap="none" spc="0" dirty="0">
              <a:ln w="0"/>
              <a:solidFill>
                <a:schemeClr val="accent6"/>
              </a:solidFill>
            </a:endParaRPr>
          </a:p>
        </p:txBody>
      </p:sp>
      <p:sp>
        <p:nvSpPr>
          <p:cNvPr id="7" name="Rectangle 6">
            <a:extLst>
              <a:ext uri="{FF2B5EF4-FFF2-40B4-BE49-F238E27FC236}">
                <a16:creationId xmlns:a16="http://schemas.microsoft.com/office/drawing/2014/main" id="{40F29467-13F0-3D43-91B3-977C9130A9C4}"/>
              </a:ext>
            </a:extLst>
          </p:cNvPr>
          <p:cNvSpPr/>
          <p:nvPr/>
        </p:nvSpPr>
        <p:spPr>
          <a:xfrm>
            <a:off x="3466094" y="393530"/>
            <a:ext cx="5355772" cy="1677382"/>
          </a:xfrm>
          <a:prstGeom prst="rect">
            <a:avLst/>
          </a:prstGeom>
        </p:spPr>
        <p:txBody>
          <a:bodyPr wrap="square">
            <a:spAutoFit/>
          </a:bodyPr>
          <a:lstStyle/>
          <a:p>
            <a:r>
              <a:rPr lang="en-US" b="1" dirty="0">
                <a:solidFill>
                  <a:schemeClr val="accent6"/>
                </a:solidFill>
              </a:rPr>
              <a:t>Synopsis</a:t>
            </a:r>
          </a:p>
          <a:p>
            <a:r>
              <a:rPr lang="en-GB" sz="1700" dirty="0"/>
              <a:t>A group of British schoolboys are stranded on a tropical island.  In an attempt to recreate the culture they left behind, they elect Ralph to lead, with Piggy as counsellor.</a:t>
            </a:r>
          </a:p>
          <a:p>
            <a:r>
              <a:rPr lang="en-GB" sz="1700" dirty="0"/>
              <a:t>However, Jack wants to lead too, and one-by-one, he lures the boys from civility and reason to savage survival.</a:t>
            </a:r>
          </a:p>
        </p:txBody>
      </p:sp>
      <p:sp>
        <p:nvSpPr>
          <p:cNvPr id="8" name="Rectangle 7">
            <a:extLst>
              <a:ext uri="{FF2B5EF4-FFF2-40B4-BE49-F238E27FC236}">
                <a16:creationId xmlns:a16="http://schemas.microsoft.com/office/drawing/2014/main" id="{CBB719E8-093D-CD46-B6C8-CB5650C11D22}"/>
              </a:ext>
            </a:extLst>
          </p:cNvPr>
          <p:cNvSpPr/>
          <p:nvPr/>
        </p:nvSpPr>
        <p:spPr>
          <a:xfrm>
            <a:off x="3466094" y="2063322"/>
            <a:ext cx="5320769" cy="923330"/>
          </a:xfrm>
          <a:prstGeom prst="rect">
            <a:avLst/>
          </a:prstGeom>
        </p:spPr>
        <p:txBody>
          <a:bodyPr wrap="square">
            <a:spAutoFit/>
          </a:bodyPr>
          <a:lstStyle/>
          <a:p>
            <a:r>
              <a:rPr lang="en-US" b="1" dirty="0">
                <a:solidFill>
                  <a:schemeClr val="accent6"/>
                </a:solidFill>
              </a:rPr>
              <a:t>Setting</a:t>
            </a:r>
          </a:p>
          <a:p>
            <a:r>
              <a:rPr lang="en-GB" dirty="0"/>
              <a:t>An unnamed, uninhabited island, Pacific Ocean during a fictional world wide war around 1950</a:t>
            </a:r>
          </a:p>
        </p:txBody>
      </p:sp>
      <p:sp>
        <p:nvSpPr>
          <p:cNvPr id="9" name="Rectangle 8">
            <a:extLst>
              <a:ext uri="{FF2B5EF4-FFF2-40B4-BE49-F238E27FC236}">
                <a16:creationId xmlns:a16="http://schemas.microsoft.com/office/drawing/2014/main" id="{BEE12132-48AD-8843-8405-F026919EAE59}"/>
              </a:ext>
            </a:extLst>
          </p:cNvPr>
          <p:cNvSpPr/>
          <p:nvPr/>
        </p:nvSpPr>
        <p:spPr>
          <a:xfrm>
            <a:off x="3466094" y="2914860"/>
            <a:ext cx="5625905" cy="646331"/>
          </a:xfrm>
          <a:prstGeom prst="rect">
            <a:avLst/>
          </a:prstGeom>
        </p:spPr>
        <p:txBody>
          <a:bodyPr wrap="square">
            <a:spAutoFit/>
          </a:bodyPr>
          <a:lstStyle/>
          <a:p>
            <a:r>
              <a:rPr lang="en-US" b="1" dirty="0">
                <a:solidFill>
                  <a:schemeClr val="accent6"/>
                </a:solidFill>
              </a:rPr>
              <a:t>Themes</a:t>
            </a:r>
          </a:p>
          <a:p>
            <a:r>
              <a:rPr lang="en-GB" dirty="0"/>
              <a:t>Civilisation vs savagery, loss of innocence, humankind</a:t>
            </a:r>
          </a:p>
        </p:txBody>
      </p:sp>
      <p:sp>
        <p:nvSpPr>
          <p:cNvPr id="11" name="Rectangle 10">
            <a:extLst>
              <a:ext uri="{FF2B5EF4-FFF2-40B4-BE49-F238E27FC236}">
                <a16:creationId xmlns:a16="http://schemas.microsoft.com/office/drawing/2014/main" id="{6F8D027E-C84B-7445-9280-02EB8E26C275}"/>
              </a:ext>
            </a:extLst>
          </p:cNvPr>
          <p:cNvSpPr/>
          <p:nvPr/>
        </p:nvSpPr>
        <p:spPr>
          <a:xfrm>
            <a:off x="3466094" y="3542282"/>
            <a:ext cx="5625905" cy="646331"/>
          </a:xfrm>
          <a:prstGeom prst="rect">
            <a:avLst/>
          </a:prstGeom>
        </p:spPr>
        <p:txBody>
          <a:bodyPr wrap="square">
            <a:spAutoFit/>
          </a:bodyPr>
          <a:lstStyle/>
          <a:p>
            <a:r>
              <a:rPr lang="en-US" b="1" dirty="0">
                <a:solidFill>
                  <a:schemeClr val="accent6"/>
                </a:solidFill>
              </a:rPr>
              <a:t>Genre</a:t>
            </a:r>
          </a:p>
          <a:p>
            <a:r>
              <a:rPr lang="en-GB" dirty="0"/>
              <a:t>Allegory, young adult fiction, psychological fiction</a:t>
            </a:r>
          </a:p>
        </p:txBody>
      </p:sp>
      <p:cxnSp>
        <p:nvCxnSpPr>
          <p:cNvPr id="12" name="Straight Connector 11">
            <a:extLst>
              <a:ext uri="{FF2B5EF4-FFF2-40B4-BE49-F238E27FC236}">
                <a16:creationId xmlns:a16="http://schemas.microsoft.com/office/drawing/2014/main" id="{8C4BBF4D-51E9-A640-9C9B-99CC10508CA5}"/>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E9301C2-0ECA-6648-A90B-7EE1A5F06F44}"/>
              </a:ext>
            </a:extLst>
          </p:cNvPr>
          <p:cNvSpPr txBox="1"/>
          <p:nvPr/>
        </p:nvSpPr>
        <p:spPr>
          <a:xfrm>
            <a:off x="486180" y="5278664"/>
            <a:ext cx="2652142" cy="369332"/>
          </a:xfrm>
          <a:prstGeom prst="rect">
            <a:avLst/>
          </a:prstGeom>
          <a:noFill/>
        </p:spPr>
        <p:txBody>
          <a:bodyPr wrap="square" rtlCol="0">
            <a:spAutoFit/>
          </a:bodyPr>
          <a:lstStyle/>
          <a:p>
            <a:pPr algn="ctr"/>
            <a:r>
              <a:rPr lang="en-US" b="1" i="1" dirty="0">
                <a:solidFill>
                  <a:schemeClr val="accent6"/>
                </a:solidFill>
              </a:rPr>
              <a:t>William Golding (1954)</a:t>
            </a:r>
          </a:p>
        </p:txBody>
      </p:sp>
      <p:cxnSp>
        <p:nvCxnSpPr>
          <p:cNvPr id="22" name="Straight Connector 21">
            <a:extLst>
              <a:ext uri="{FF2B5EF4-FFF2-40B4-BE49-F238E27FC236}">
                <a16:creationId xmlns:a16="http://schemas.microsoft.com/office/drawing/2014/main" id="{98CA2FA7-0A1F-4D06-9924-8AC652A6B754}"/>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C427A2E-4854-42A0-88DE-016737A21F85}"/>
              </a:ext>
            </a:extLst>
          </p:cNvPr>
          <p:cNvSpPr/>
          <p:nvPr/>
        </p:nvSpPr>
        <p:spPr>
          <a:xfrm>
            <a:off x="3477802" y="4606251"/>
            <a:ext cx="4437369" cy="553998"/>
          </a:xfrm>
          <a:prstGeom prst="rect">
            <a:avLst/>
          </a:prstGeom>
          <a:noFill/>
        </p:spPr>
        <p:txBody>
          <a:bodyPr wrap="none" lIns="91440" tIns="45720" rIns="91440" bIns="45720">
            <a:spAutoFit/>
          </a:bodyPr>
          <a:lstStyle/>
          <a:p>
            <a:pPr algn="ctr"/>
            <a:r>
              <a:rPr lang="en-US" sz="3000" b="1" dirty="0">
                <a:ln w="0"/>
                <a:solidFill>
                  <a:schemeClr val="accent6"/>
                </a:solidFill>
              </a:rPr>
              <a:t>Page: </a:t>
            </a:r>
            <a:r>
              <a:rPr lang="en-US" sz="3000" b="1" dirty="0">
                <a:ln w="0"/>
              </a:rPr>
              <a:t>ENTER START PAGE #</a:t>
            </a:r>
            <a:endParaRPr lang="en-US" sz="3000" b="1" cap="none" spc="0" dirty="0">
              <a:ln w="0"/>
            </a:endParaRPr>
          </a:p>
        </p:txBody>
      </p:sp>
      <p:sp>
        <p:nvSpPr>
          <p:cNvPr id="24" name="Rectangle 23">
            <a:extLst>
              <a:ext uri="{FF2B5EF4-FFF2-40B4-BE49-F238E27FC236}">
                <a16:creationId xmlns:a16="http://schemas.microsoft.com/office/drawing/2014/main" id="{631E51BD-CF3C-443B-8E67-B1E3924CCDB0}"/>
              </a:ext>
            </a:extLst>
          </p:cNvPr>
          <p:cNvSpPr/>
          <p:nvPr/>
        </p:nvSpPr>
        <p:spPr>
          <a:xfrm>
            <a:off x="3441900" y="5184986"/>
            <a:ext cx="5342745" cy="553998"/>
          </a:xfrm>
          <a:prstGeom prst="rect">
            <a:avLst/>
          </a:prstGeom>
          <a:noFill/>
        </p:spPr>
        <p:txBody>
          <a:bodyPr wrap="none" lIns="91440" tIns="45720" rIns="91440" bIns="45720">
            <a:spAutoFit/>
          </a:bodyPr>
          <a:lstStyle/>
          <a:p>
            <a:pPr algn="ctr"/>
            <a:r>
              <a:rPr lang="en-US" sz="3000" b="1" dirty="0">
                <a:ln w="0"/>
                <a:solidFill>
                  <a:schemeClr val="accent6"/>
                </a:solidFill>
              </a:rPr>
              <a:t>Read from: </a:t>
            </a:r>
            <a:r>
              <a:rPr lang="en-US" sz="3000" b="1" dirty="0">
                <a:ln w="0"/>
              </a:rPr>
              <a:t>START &amp; END PAGE #</a:t>
            </a:r>
            <a:endParaRPr lang="en-US" sz="3000" b="1" cap="none" spc="0" dirty="0">
              <a:ln w="0"/>
            </a:endParaRPr>
          </a:p>
        </p:txBody>
      </p:sp>
      <p:cxnSp>
        <p:nvCxnSpPr>
          <p:cNvPr id="25" name="Straight Connector 24">
            <a:extLst>
              <a:ext uri="{FF2B5EF4-FFF2-40B4-BE49-F238E27FC236}">
                <a16:creationId xmlns:a16="http://schemas.microsoft.com/office/drawing/2014/main" id="{5A83DED8-E124-44E6-8C76-40BBFC6C7259}"/>
              </a:ext>
            </a:extLst>
          </p:cNvPr>
          <p:cNvCxnSpPr>
            <a:cxnSpLocks/>
          </p:cNvCxnSpPr>
          <p:nvPr/>
        </p:nvCxnSpPr>
        <p:spPr>
          <a:xfrm>
            <a:off x="3600993" y="45254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661389" y="981036"/>
            <a:ext cx="2495618" cy="3930598"/>
          </a:xfrm>
          <a:prstGeom prst="rect">
            <a:avLst/>
          </a:prstGeom>
        </p:spPr>
      </p:pic>
    </p:spTree>
    <p:extLst>
      <p:ext uri="{BB962C8B-B14F-4D97-AF65-F5344CB8AC3E}">
        <p14:creationId xmlns:p14="http://schemas.microsoft.com/office/powerpoint/2010/main" val="3077955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D13A2C-02AF-204D-9794-157DD5F999AA}"/>
              </a:ext>
            </a:extLst>
          </p:cNvPr>
          <p:cNvSpPr/>
          <p:nvPr/>
        </p:nvSpPr>
        <p:spPr>
          <a:xfrm>
            <a:off x="262051" y="223364"/>
            <a:ext cx="3100401" cy="424732"/>
          </a:xfrm>
          <a:prstGeom prst="rect">
            <a:avLst/>
          </a:prstGeom>
          <a:noFill/>
        </p:spPr>
        <p:txBody>
          <a:bodyPr wrap="square" lIns="91440" tIns="45720" rIns="91440" bIns="45720">
            <a:spAutoFit/>
          </a:bodyPr>
          <a:lstStyle/>
          <a:p>
            <a:pPr algn="ctr">
              <a:lnSpc>
                <a:spcPct val="90000"/>
              </a:lnSpc>
            </a:pPr>
            <a:r>
              <a:rPr lang="en-US" sz="2400" b="1" dirty="0" err="1">
                <a:ln w="0"/>
                <a:solidFill>
                  <a:schemeClr val="accent6"/>
                </a:solidFill>
              </a:rPr>
              <a:t>Noughts</a:t>
            </a:r>
            <a:r>
              <a:rPr lang="en-US" sz="2400" b="1" dirty="0">
                <a:ln w="0"/>
                <a:solidFill>
                  <a:schemeClr val="accent6"/>
                </a:solidFill>
              </a:rPr>
              <a:t> and Crosses</a:t>
            </a:r>
            <a:endParaRPr lang="en-US" sz="2400" b="1" cap="none" spc="0" dirty="0">
              <a:ln w="0"/>
              <a:solidFill>
                <a:schemeClr val="accent6"/>
              </a:solidFill>
            </a:endParaRPr>
          </a:p>
        </p:txBody>
      </p:sp>
      <p:sp>
        <p:nvSpPr>
          <p:cNvPr id="7" name="Rectangle 6">
            <a:extLst>
              <a:ext uri="{FF2B5EF4-FFF2-40B4-BE49-F238E27FC236}">
                <a16:creationId xmlns:a16="http://schemas.microsoft.com/office/drawing/2014/main" id="{40F29467-13F0-3D43-91B3-977C9130A9C4}"/>
              </a:ext>
            </a:extLst>
          </p:cNvPr>
          <p:cNvSpPr/>
          <p:nvPr/>
        </p:nvSpPr>
        <p:spPr>
          <a:xfrm>
            <a:off x="3466094" y="393530"/>
            <a:ext cx="5355772" cy="1677382"/>
          </a:xfrm>
          <a:prstGeom prst="rect">
            <a:avLst/>
          </a:prstGeom>
        </p:spPr>
        <p:txBody>
          <a:bodyPr wrap="square">
            <a:spAutoFit/>
          </a:bodyPr>
          <a:lstStyle/>
          <a:p>
            <a:r>
              <a:rPr lang="en-US" b="1" dirty="0">
                <a:solidFill>
                  <a:schemeClr val="accent6"/>
                </a:solidFill>
              </a:rPr>
              <a:t>Synopsis</a:t>
            </a:r>
          </a:p>
          <a:p>
            <a:r>
              <a:rPr lang="en-GB" sz="1700" dirty="0" err="1"/>
              <a:t>Sephy</a:t>
            </a:r>
            <a:r>
              <a:rPr lang="en-GB" sz="1700" dirty="0"/>
              <a:t> is a cross -  a member of the dark-skinned ruling class.  Against a background of prejudice and distrust, highlighted by violent terrorist activity by Noughts, a romance builds between </a:t>
            </a:r>
            <a:r>
              <a:rPr lang="en-GB" sz="1700" dirty="0" err="1"/>
              <a:t>Sephy</a:t>
            </a:r>
            <a:r>
              <a:rPr lang="en-GB" sz="1700" dirty="0"/>
              <a:t> and Callum – a romance that is to lead both of them into terrible danger.</a:t>
            </a:r>
          </a:p>
        </p:txBody>
      </p:sp>
      <p:sp>
        <p:nvSpPr>
          <p:cNvPr id="8" name="Rectangle 7">
            <a:extLst>
              <a:ext uri="{FF2B5EF4-FFF2-40B4-BE49-F238E27FC236}">
                <a16:creationId xmlns:a16="http://schemas.microsoft.com/office/drawing/2014/main" id="{CBB719E8-093D-CD46-B6C8-CB5650C11D22}"/>
              </a:ext>
            </a:extLst>
          </p:cNvPr>
          <p:cNvSpPr/>
          <p:nvPr/>
        </p:nvSpPr>
        <p:spPr>
          <a:xfrm>
            <a:off x="3466094" y="2063322"/>
            <a:ext cx="5320769" cy="646331"/>
          </a:xfrm>
          <a:prstGeom prst="rect">
            <a:avLst/>
          </a:prstGeom>
        </p:spPr>
        <p:txBody>
          <a:bodyPr wrap="square">
            <a:spAutoFit/>
          </a:bodyPr>
          <a:lstStyle/>
          <a:p>
            <a:r>
              <a:rPr lang="en-US" b="1" dirty="0">
                <a:solidFill>
                  <a:schemeClr val="accent6"/>
                </a:solidFill>
              </a:rPr>
              <a:t>Setting</a:t>
            </a:r>
          </a:p>
          <a:p>
            <a:r>
              <a:rPr lang="en-GB" dirty="0"/>
              <a:t>An alternative universe, 1960’s</a:t>
            </a:r>
          </a:p>
        </p:txBody>
      </p:sp>
      <p:sp>
        <p:nvSpPr>
          <p:cNvPr id="9" name="Rectangle 8">
            <a:extLst>
              <a:ext uri="{FF2B5EF4-FFF2-40B4-BE49-F238E27FC236}">
                <a16:creationId xmlns:a16="http://schemas.microsoft.com/office/drawing/2014/main" id="{BEE12132-48AD-8843-8405-F026919EAE59}"/>
              </a:ext>
            </a:extLst>
          </p:cNvPr>
          <p:cNvSpPr/>
          <p:nvPr/>
        </p:nvSpPr>
        <p:spPr>
          <a:xfrm>
            <a:off x="3466094" y="2914860"/>
            <a:ext cx="5625905" cy="646331"/>
          </a:xfrm>
          <a:prstGeom prst="rect">
            <a:avLst/>
          </a:prstGeom>
        </p:spPr>
        <p:txBody>
          <a:bodyPr wrap="square">
            <a:spAutoFit/>
          </a:bodyPr>
          <a:lstStyle/>
          <a:p>
            <a:r>
              <a:rPr lang="en-US" b="1" dirty="0">
                <a:solidFill>
                  <a:schemeClr val="accent6"/>
                </a:solidFill>
              </a:rPr>
              <a:t>Themes</a:t>
            </a:r>
          </a:p>
          <a:p>
            <a:r>
              <a:rPr lang="en-GB" dirty="0"/>
              <a:t>Racial injustice, identity, friendship, love, conflict</a:t>
            </a:r>
          </a:p>
        </p:txBody>
      </p:sp>
      <p:sp>
        <p:nvSpPr>
          <p:cNvPr id="11" name="Rectangle 10">
            <a:extLst>
              <a:ext uri="{FF2B5EF4-FFF2-40B4-BE49-F238E27FC236}">
                <a16:creationId xmlns:a16="http://schemas.microsoft.com/office/drawing/2014/main" id="{6F8D027E-C84B-7445-9280-02EB8E26C275}"/>
              </a:ext>
            </a:extLst>
          </p:cNvPr>
          <p:cNvSpPr/>
          <p:nvPr/>
        </p:nvSpPr>
        <p:spPr>
          <a:xfrm>
            <a:off x="3466094" y="3542282"/>
            <a:ext cx="5625905" cy="646331"/>
          </a:xfrm>
          <a:prstGeom prst="rect">
            <a:avLst/>
          </a:prstGeom>
        </p:spPr>
        <p:txBody>
          <a:bodyPr wrap="square">
            <a:spAutoFit/>
          </a:bodyPr>
          <a:lstStyle/>
          <a:p>
            <a:r>
              <a:rPr lang="en-US" b="1" dirty="0">
                <a:solidFill>
                  <a:schemeClr val="accent6"/>
                </a:solidFill>
              </a:rPr>
              <a:t>Genre</a:t>
            </a:r>
          </a:p>
          <a:p>
            <a:r>
              <a:rPr lang="en-GB" dirty="0"/>
              <a:t>Action, adventure, romance fiction</a:t>
            </a:r>
          </a:p>
        </p:txBody>
      </p:sp>
      <p:cxnSp>
        <p:nvCxnSpPr>
          <p:cNvPr id="12" name="Straight Connector 11">
            <a:extLst>
              <a:ext uri="{FF2B5EF4-FFF2-40B4-BE49-F238E27FC236}">
                <a16:creationId xmlns:a16="http://schemas.microsoft.com/office/drawing/2014/main" id="{8C4BBF4D-51E9-A640-9C9B-99CC10508CA5}"/>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E9301C2-0ECA-6648-A90B-7EE1A5F06F44}"/>
              </a:ext>
            </a:extLst>
          </p:cNvPr>
          <p:cNvSpPr txBox="1"/>
          <p:nvPr/>
        </p:nvSpPr>
        <p:spPr>
          <a:xfrm>
            <a:off x="486180" y="5278664"/>
            <a:ext cx="2652142" cy="369332"/>
          </a:xfrm>
          <a:prstGeom prst="rect">
            <a:avLst/>
          </a:prstGeom>
          <a:noFill/>
        </p:spPr>
        <p:txBody>
          <a:bodyPr wrap="square" rtlCol="0">
            <a:spAutoFit/>
          </a:bodyPr>
          <a:lstStyle/>
          <a:p>
            <a:pPr algn="ctr"/>
            <a:r>
              <a:rPr lang="en-US" b="1" i="1" dirty="0" err="1">
                <a:solidFill>
                  <a:schemeClr val="accent6"/>
                </a:solidFill>
              </a:rPr>
              <a:t>Malorie</a:t>
            </a:r>
            <a:r>
              <a:rPr lang="en-US" b="1" i="1" dirty="0">
                <a:solidFill>
                  <a:schemeClr val="accent6"/>
                </a:solidFill>
              </a:rPr>
              <a:t> Blackman (2001)</a:t>
            </a:r>
          </a:p>
        </p:txBody>
      </p:sp>
      <p:cxnSp>
        <p:nvCxnSpPr>
          <p:cNvPr id="22" name="Straight Connector 21">
            <a:extLst>
              <a:ext uri="{FF2B5EF4-FFF2-40B4-BE49-F238E27FC236}">
                <a16:creationId xmlns:a16="http://schemas.microsoft.com/office/drawing/2014/main" id="{98CA2FA7-0A1F-4D06-9924-8AC652A6B754}"/>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C427A2E-4854-42A0-88DE-016737A21F85}"/>
              </a:ext>
            </a:extLst>
          </p:cNvPr>
          <p:cNvSpPr/>
          <p:nvPr/>
        </p:nvSpPr>
        <p:spPr>
          <a:xfrm>
            <a:off x="3477802" y="4606251"/>
            <a:ext cx="4437369" cy="553998"/>
          </a:xfrm>
          <a:prstGeom prst="rect">
            <a:avLst/>
          </a:prstGeom>
          <a:noFill/>
        </p:spPr>
        <p:txBody>
          <a:bodyPr wrap="none" lIns="91440" tIns="45720" rIns="91440" bIns="45720">
            <a:spAutoFit/>
          </a:bodyPr>
          <a:lstStyle/>
          <a:p>
            <a:pPr algn="ctr"/>
            <a:r>
              <a:rPr lang="en-US" sz="3000" b="1" dirty="0">
                <a:ln w="0"/>
                <a:solidFill>
                  <a:schemeClr val="accent6"/>
                </a:solidFill>
              </a:rPr>
              <a:t>Page: </a:t>
            </a:r>
            <a:r>
              <a:rPr lang="en-US" sz="3000" b="1" dirty="0">
                <a:ln w="0"/>
              </a:rPr>
              <a:t>ENTER START PAGE #</a:t>
            </a:r>
            <a:endParaRPr lang="en-US" sz="3000" b="1" cap="none" spc="0" dirty="0">
              <a:ln w="0"/>
            </a:endParaRPr>
          </a:p>
        </p:txBody>
      </p:sp>
      <p:sp>
        <p:nvSpPr>
          <p:cNvPr id="24" name="Rectangle 23">
            <a:extLst>
              <a:ext uri="{FF2B5EF4-FFF2-40B4-BE49-F238E27FC236}">
                <a16:creationId xmlns:a16="http://schemas.microsoft.com/office/drawing/2014/main" id="{631E51BD-CF3C-443B-8E67-B1E3924CCDB0}"/>
              </a:ext>
            </a:extLst>
          </p:cNvPr>
          <p:cNvSpPr/>
          <p:nvPr/>
        </p:nvSpPr>
        <p:spPr>
          <a:xfrm>
            <a:off x="3441900" y="5184986"/>
            <a:ext cx="5342745" cy="553998"/>
          </a:xfrm>
          <a:prstGeom prst="rect">
            <a:avLst/>
          </a:prstGeom>
          <a:noFill/>
        </p:spPr>
        <p:txBody>
          <a:bodyPr wrap="none" lIns="91440" tIns="45720" rIns="91440" bIns="45720">
            <a:spAutoFit/>
          </a:bodyPr>
          <a:lstStyle/>
          <a:p>
            <a:pPr algn="ctr"/>
            <a:r>
              <a:rPr lang="en-US" sz="3000" b="1" dirty="0">
                <a:ln w="0"/>
                <a:solidFill>
                  <a:schemeClr val="accent6"/>
                </a:solidFill>
              </a:rPr>
              <a:t>Read from: </a:t>
            </a:r>
            <a:r>
              <a:rPr lang="en-US" sz="3000" b="1" dirty="0">
                <a:ln w="0"/>
              </a:rPr>
              <a:t>START &amp; END PAGE #</a:t>
            </a:r>
            <a:endParaRPr lang="en-US" sz="3000" b="1" cap="none" spc="0" dirty="0">
              <a:ln w="0"/>
            </a:endParaRPr>
          </a:p>
        </p:txBody>
      </p:sp>
      <p:cxnSp>
        <p:nvCxnSpPr>
          <p:cNvPr id="25" name="Straight Connector 24">
            <a:extLst>
              <a:ext uri="{FF2B5EF4-FFF2-40B4-BE49-F238E27FC236}">
                <a16:creationId xmlns:a16="http://schemas.microsoft.com/office/drawing/2014/main" id="{5A83DED8-E124-44E6-8C76-40BBFC6C7259}"/>
              </a:ext>
            </a:extLst>
          </p:cNvPr>
          <p:cNvCxnSpPr>
            <a:cxnSpLocks/>
          </p:cNvCxnSpPr>
          <p:nvPr/>
        </p:nvCxnSpPr>
        <p:spPr>
          <a:xfrm>
            <a:off x="3600993" y="45254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stretch>
            <a:fillRect/>
          </a:stretch>
        </p:blipFill>
        <p:spPr>
          <a:xfrm>
            <a:off x="318922" y="709010"/>
            <a:ext cx="2955501" cy="4409857"/>
          </a:xfrm>
          <a:prstGeom prst="rect">
            <a:avLst/>
          </a:prstGeom>
        </p:spPr>
      </p:pic>
    </p:spTree>
    <p:extLst>
      <p:ext uri="{BB962C8B-B14F-4D97-AF65-F5344CB8AC3E}">
        <p14:creationId xmlns:p14="http://schemas.microsoft.com/office/powerpoint/2010/main" val="1652277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D13A2C-02AF-204D-9794-157DD5F999AA}"/>
              </a:ext>
            </a:extLst>
          </p:cNvPr>
          <p:cNvSpPr/>
          <p:nvPr/>
        </p:nvSpPr>
        <p:spPr>
          <a:xfrm>
            <a:off x="262051" y="223364"/>
            <a:ext cx="3100401" cy="424732"/>
          </a:xfrm>
          <a:prstGeom prst="rect">
            <a:avLst/>
          </a:prstGeom>
          <a:noFill/>
        </p:spPr>
        <p:txBody>
          <a:bodyPr wrap="square" lIns="91440" tIns="45720" rIns="91440" bIns="45720">
            <a:spAutoFit/>
          </a:bodyPr>
          <a:lstStyle/>
          <a:p>
            <a:pPr algn="ctr">
              <a:lnSpc>
                <a:spcPct val="90000"/>
              </a:lnSpc>
            </a:pPr>
            <a:r>
              <a:rPr lang="en-US" sz="2400" b="1" dirty="0">
                <a:ln w="0"/>
                <a:solidFill>
                  <a:schemeClr val="accent6"/>
                </a:solidFill>
              </a:rPr>
              <a:t>Bog Child</a:t>
            </a:r>
            <a:endParaRPr lang="en-US" sz="2400" b="1" cap="none" spc="0" dirty="0">
              <a:ln w="0"/>
              <a:solidFill>
                <a:schemeClr val="accent6"/>
              </a:solidFill>
            </a:endParaRPr>
          </a:p>
        </p:txBody>
      </p:sp>
      <p:sp>
        <p:nvSpPr>
          <p:cNvPr id="7" name="Rectangle 6">
            <a:extLst>
              <a:ext uri="{FF2B5EF4-FFF2-40B4-BE49-F238E27FC236}">
                <a16:creationId xmlns:a16="http://schemas.microsoft.com/office/drawing/2014/main" id="{40F29467-13F0-3D43-91B3-977C9130A9C4}"/>
              </a:ext>
            </a:extLst>
          </p:cNvPr>
          <p:cNvSpPr/>
          <p:nvPr/>
        </p:nvSpPr>
        <p:spPr>
          <a:xfrm>
            <a:off x="3466094" y="393530"/>
            <a:ext cx="5355772" cy="2031325"/>
          </a:xfrm>
          <a:prstGeom prst="rect">
            <a:avLst/>
          </a:prstGeom>
        </p:spPr>
        <p:txBody>
          <a:bodyPr wrap="square">
            <a:spAutoFit/>
          </a:bodyPr>
          <a:lstStyle/>
          <a:p>
            <a:r>
              <a:rPr lang="en-US" b="1" dirty="0">
                <a:solidFill>
                  <a:schemeClr val="accent6"/>
                </a:solidFill>
              </a:rPr>
              <a:t>Synopsis</a:t>
            </a:r>
          </a:p>
          <a:p>
            <a:r>
              <a:rPr lang="en-GB" dirty="0"/>
              <a:t>Set in the 1980s amid the backdrop of the Troubles of Northern Ireland, it features an 18-year-old boy who must study for exams but experiences his imprisoned brother's hunger strike, the stress of being a courier for the provisional IRA, and dreams of a murdered girl whose body he discovered in a bog.</a:t>
            </a:r>
            <a:endParaRPr lang="en-US" dirty="0"/>
          </a:p>
        </p:txBody>
      </p:sp>
      <p:sp>
        <p:nvSpPr>
          <p:cNvPr id="8" name="Rectangle 7">
            <a:extLst>
              <a:ext uri="{FF2B5EF4-FFF2-40B4-BE49-F238E27FC236}">
                <a16:creationId xmlns:a16="http://schemas.microsoft.com/office/drawing/2014/main" id="{CBB719E8-093D-CD46-B6C8-CB5650C11D22}"/>
              </a:ext>
            </a:extLst>
          </p:cNvPr>
          <p:cNvSpPr/>
          <p:nvPr/>
        </p:nvSpPr>
        <p:spPr>
          <a:xfrm>
            <a:off x="3466094" y="2281094"/>
            <a:ext cx="5320769" cy="646331"/>
          </a:xfrm>
          <a:prstGeom prst="rect">
            <a:avLst/>
          </a:prstGeom>
        </p:spPr>
        <p:txBody>
          <a:bodyPr wrap="square">
            <a:spAutoFit/>
          </a:bodyPr>
          <a:lstStyle/>
          <a:p>
            <a:r>
              <a:rPr lang="en-US" b="1" dirty="0">
                <a:solidFill>
                  <a:schemeClr val="accent6"/>
                </a:solidFill>
              </a:rPr>
              <a:t>Setting</a:t>
            </a:r>
          </a:p>
          <a:p>
            <a:r>
              <a:rPr lang="en-GB" dirty="0"/>
              <a:t>Ireland, 1980’s</a:t>
            </a:r>
          </a:p>
        </p:txBody>
      </p:sp>
      <p:sp>
        <p:nvSpPr>
          <p:cNvPr id="9" name="Rectangle 8">
            <a:extLst>
              <a:ext uri="{FF2B5EF4-FFF2-40B4-BE49-F238E27FC236}">
                <a16:creationId xmlns:a16="http://schemas.microsoft.com/office/drawing/2014/main" id="{BEE12132-48AD-8843-8405-F026919EAE59}"/>
              </a:ext>
            </a:extLst>
          </p:cNvPr>
          <p:cNvSpPr/>
          <p:nvPr/>
        </p:nvSpPr>
        <p:spPr>
          <a:xfrm>
            <a:off x="3466094" y="2914860"/>
            <a:ext cx="5625905" cy="646331"/>
          </a:xfrm>
          <a:prstGeom prst="rect">
            <a:avLst/>
          </a:prstGeom>
        </p:spPr>
        <p:txBody>
          <a:bodyPr wrap="square">
            <a:spAutoFit/>
          </a:bodyPr>
          <a:lstStyle/>
          <a:p>
            <a:r>
              <a:rPr lang="en-US" b="1" dirty="0">
                <a:solidFill>
                  <a:schemeClr val="accent6"/>
                </a:solidFill>
              </a:rPr>
              <a:t>Themes</a:t>
            </a:r>
          </a:p>
          <a:p>
            <a:r>
              <a:rPr lang="en-GB" dirty="0"/>
              <a:t>Self-sacrifice, family, political conflict, love, death</a:t>
            </a:r>
          </a:p>
        </p:txBody>
      </p:sp>
      <p:sp>
        <p:nvSpPr>
          <p:cNvPr id="11" name="Rectangle 10">
            <a:extLst>
              <a:ext uri="{FF2B5EF4-FFF2-40B4-BE49-F238E27FC236}">
                <a16:creationId xmlns:a16="http://schemas.microsoft.com/office/drawing/2014/main" id="{6F8D027E-C84B-7445-9280-02EB8E26C275}"/>
              </a:ext>
            </a:extLst>
          </p:cNvPr>
          <p:cNvSpPr/>
          <p:nvPr/>
        </p:nvSpPr>
        <p:spPr>
          <a:xfrm>
            <a:off x="3466094" y="3542282"/>
            <a:ext cx="5625905" cy="646331"/>
          </a:xfrm>
          <a:prstGeom prst="rect">
            <a:avLst/>
          </a:prstGeom>
        </p:spPr>
        <p:txBody>
          <a:bodyPr wrap="square">
            <a:spAutoFit/>
          </a:bodyPr>
          <a:lstStyle/>
          <a:p>
            <a:r>
              <a:rPr lang="en-US" b="1" dirty="0">
                <a:solidFill>
                  <a:schemeClr val="accent6"/>
                </a:solidFill>
              </a:rPr>
              <a:t>Genre</a:t>
            </a:r>
          </a:p>
          <a:p>
            <a:r>
              <a:rPr lang="en-GB" dirty="0"/>
              <a:t>Mystery, historical fiction</a:t>
            </a:r>
          </a:p>
        </p:txBody>
      </p:sp>
      <p:cxnSp>
        <p:nvCxnSpPr>
          <p:cNvPr id="12" name="Straight Connector 11">
            <a:extLst>
              <a:ext uri="{FF2B5EF4-FFF2-40B4-BE49-F238E27FC236}">
                <a16:creationId xmlns:a16="http://schemas.microsoft.com/office/drawing/2014/main" id="{8C4BBF4D-51E9-A640-9C9B-99CC10508CA5}"/>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E9301C2-0ECA-6648-A90B-7EE1A5F06F44}"/>
              </a:ext>
            </a:extLst>
          </p:cNvPr>
          <p:cNvSpPr txBox="1"/>
          <p:nvPr/>
        </p:nvSpPr>
        <p:spPr>
          <a:xfrm>
            <a:off x="486180" y="5278664"/>
            <a:ext cx="2652142" cy="369332"/>
          </a:xfrm>
          <a:prstGeom prst="rect">
            <a:avLst/>
          </a:prstGeom>
          <a:noFill/>
        </p:spPr>
        <p:txBody>
          <a:bodyPr wrap="square" rtlCol="0">
            <a:spAutoFit/>
          </a:bodyPr>
          <a:lstStyle/>
          <a:p>
            <a:pPr algn="ctr"/>
            <a:r>
              <a:rPr lang="en-US" b="1" i="1" dirty="0">
                <a:solidFill>
                  <a:schemeClr val="accent6"/>
                </a:solidFill>
              </a:rPr>
              <a:t>Siobhan Dowd (2008)</a:t>
            </a:r>
          </a:p>
        </p:txBody>
      </p:sp>
      <p:cxnSp>
        <p:nvCxnSpPr>
          <p:cNvPr id="22" name="Straight Connector 21">
            <a:extLst>
              <a:ext uri="{FF2B5EF4-FFF2-40B4-BE49-F238E27FC236}">
                <a16:creationId xmlns:a16="http://schemas.microsoft.com/office/drawing/2014/main" id="{98CA2FA7-0A1F-4D06-9924-8AC652A6B754}"/>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C427A2E-4854-42A0-88DE-016737A21F85}"/>
              </a:ext>
            </a:extLst>
          </p:cNvPr>
          <p:cNvSpPr/>
          <p:nvPr/>
        </p:nvSpPr>
        <p:spPr>
          <a:xfrm>
            <a:off x="3477802" y="4606251"/>
            <a:ext cx="4437369" cy="553998"/>
          </a:xfrm>
          <a:prstGeom prst="rect">
            <a:avLst/>
          </a:prstGeom>
          <a:noFill/>
        </p:spPr>
        <p:txBody>
          <a:bodyPr wrap="none" lIns="91440" tIns="45720" rIns="91440" bIns="45720">
            <a:spAutoFit/>
          </a:bodyPr>
          <a:lstStyle/>
          <a:p>
            <a:pPr algn="ctr"/>
            <a:r>
              <a:rPr lang="en-US" sz="3000" b="1" dirty="0">
                <a:ln w="0"/>
                <a:solidFill>
                  <a:schemeClr val="accent6"/>
                </a:solidFill>
              </a:rPr>
              <a:t>Page: </a:t>
            </a:r>
            <a:r>
              <a:rPr lang="en-US" sz="3000" b="1" dirty="0">
                <a:ln w="0"/>
              </a:rPr>
              <a:t>ENTER START PAGE #</a:t>
            </a:r>
            <a:endParaRPr lang="en-US" sz="3000" b="1" cap="none" spc="0" dirty="0">
              <a:ln w="0"/>
            </a:endParaRPr>
          </a:p>
        </p:txBody>
      </p:sp>
      <p:sp>
        <p:nvSpPr>
          <p:cNvPr id="24" name="Rectangle 23">
            <a:extLst>
              <a:ext uri="{FF2B5EF4-FFF2-40B4-BE49-F238E27FC236}">
                <a16:creationId xmlns:a16="http://schemas.microsoft.com/office/drawing/2014/main" id="{631E51BD-CF3C-443B-8E67-B1E3924CCDB0}"/>
              </a:ext>
            </a:extLst>
          </p:cNvPr>
          <p:cNvSpPr/>
          <p:nvPr/>
        </p:nvSpPr>
        <p:spPr>
          <a:xfrm>
            <a:off x="3441900" y="5184986"/>
            <a:ext cx="5342745" cy="553998"/>
          </a:xfrm>
          <a:prstGeom prst="rect">
            <a:avLst/>
          </a:prstGeom>
          <a:noFill/>
        </p:spPr>
        <p:txBody>
          <a:bodyPr wrap="none" lIns="91440" tIns="45720" rIns="91440" bIns="45720">
            <a:spAutoFit/>
          </a:bodyPr>
          <a:lstStyle/>
          <a:p>
            <a:pPr algn="ctr"/>
            <a:r>
              <a:rPr lang="en-US" sz="3000" b="1" dirty="0">
                <a:ln w="0"/>
                <a:solidFill>
                  <a:schemeClr val="accent6"/>
                </a:solidFill>
              </a:rPr>
              <a:t>Read from: </a:t>
            </a:r>
            <a:r>
              <a:rPr lang="en-US" sz="3000" b="1" dirty="0">
                <a:ln w="0"/>
              </a:rPr>
              <a:t>START &amp; END PAGE #</a:t>
            </a:r>
            <a:endParaRPr lang="en-US" sz="3000" b="1" cap="none" spc="0" dirty="0">
              <a:ln w="0"/>
            </a:endParaRPr>
          </a:p>
        </p:txBody>
      </p:sp>
      <p:cxnSp>
        <p:nvCxnSpPr>
          <p:cNvPr id="25" name="Straight Connector 24">
            <a:extLst>
              <a:ext uri="{FF2B5EF4-FFF2-40B4-BE49-F238E27FC236}">
                <a16:creationId xmlns:a16="http://schemas.microsoft.com/office/drawing/2014/main" id="{5A83DED8-E124-44E6-8C76-40BBFC6C7259}"/>
              </a:ext>
            </a:extLst>
          </p:cNvPr>
          <p:cNvCxnSpPr>
            <a:cxnSpLocks/>
          </p:cNvCxnSpPr>
          <p:nvPr/>
        </p:nvCxnSpPr>
        <p:spPr>
          <a:xfrm>
            <a:off x="3600993" y="45254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483317" y="772941"/>
            <a:ext cx="2879135" cy="4380877"/>
          </a:xfrm>
          <a:prstGeom prst="rect">
            <a:avLst/>
          </a:prstGeom>
        </p:spPr>
      </p:pic>
    </p:spTree>
    <p:extLst>
      <p:ext uri="{BB962C8B-B14F-4D97-AF65-F5344CB8AC3E}">
        <p14:creationId xmlns:p14="http://schemas.microsoft.com/office/powerpoint/2010/main" val="11428160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25721</TotalTime>
  <Words>1867</Words>
  <Application>Microsoft Office PowerPoint</Application>
  <PresentationFormat>On-screen Show (4:3)</PresentationFormat>
  <Paragraphs>228</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Slides Content (click on headings to go to slide)</vt:lpstr>
      <vt:lpstr>Tutor Guide</vt:lpstr>
      <vt:lpstr>Tutor Important Notes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Millbrook Academy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11 Strategy</dc:title>
  <dc:creator>Faye Bradbury</dc:creator>
  <cp:lastModifiedBy>Mr R KEEBLE</cp:lastModifiedBy>
  <cp:revision>275</cp:revision>
  <cp:lastPrinted>2019-05-16T15:03:37Z</cp:lastPrinted>
  <dcterms:created xsi:type="dcterms:W3CDTF">2018-11-06T12:22:41Z</dcterms:created>
  <dcterms:modified xsi:type="dcterms:W3CDTF">2022-08-24T07:29:39Z</dcterms:modified>
</cp:coreProperties>
</file>