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99" r:id="rId2"/>
    <p:sldId id="326" r:id="rId3"/>
    <p:sldId id="327" r:id="rId4"/>
    <p:sldId id="328" r:id="rId5"/>
    <p:sldId id="264" r:id="rId6"/>
    <p:sldId id="329" r:id="rId7"/>
    <p:sldId id="330" r:id="rId8"/>
    <p:sldId id="332" r:id="rId9"/>
    <p:sldId id="341" r:id="rId10"/>
    <p:sldId id="334" r:id="rId11"/>
    <p:sldId id="336" r:id="rId12"/>
    <p:sldId id="337" r:id="rId13"/>
    <p:sldId id="351" r:id="rId14"/>
    <p:sldId id="355" r:id="rId15"/>
    <p:sldId id="353" r:id="rId16"/>
    <p:sldId id="356" r:id="rId17"/>
    <p:sldId id="357" r:id="rId18"/>
    <p:sldId id="358" r:id="rId19"/>
    <p:sldId id="35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0"/>
    <a:srgbClr val="7F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1" autoAdjust="0"/>
    <p:restoredTop sz="95406"/>
  </p:normalViewPr>
  <p:slideViewPr>
    <p:cSldViewPr snapToGrid="0">
      <p:cViewPr varScale="1">
        <p:scale>
          <a:sx n="109" d="100"/>
          <a:sy n="109" d="100"/>
        </p:scale>
        <p:origin x="1272" y="108"/>
      </p:cViewPr>
      <p:guideLst/>
    </p:cSldViewPr>
  </p:slideViewPr>
  <p:notesTextViewPr>
    <p:cViewPr>
      <p:scale>
        <a:sx n="1" d="1"/>
        <a:sy n="1" d="1"/>
      </p:scale>
      <p:origin x="0" y="0"/>
    </p:cViewPr>
  </p:notesTextViewPr>
  <p:sorterViewPr>
    <p:cViewPr>
      <p:scale>
        <a:sx n="125" d="100"/>
        <a:sy n="125" d="100"/>
      </p:scale>
      <p:origin x="0" y="-16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BA856-4A4C-854F-9623-A809F9EF4450}" type="datetimeFigureOut">
              <a:rPr lang="en-US" smtClean="0"/>
              <a:t>8/24/2022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25C58-0A27-444C-88D5-6EBE806C79D8}" type="slidenum">
              <a:rPr lang="en-US" smtClean="0"/>
              <a:t>‹#›</a:t>
            </a:fld>
            <a:endParaRPr lang="en-US"/>
          </a:p>
        </p:txBody>
      </p:sp>
    </p:spTree>
    <p:extLst>
      <p:ext uri="{BB962C8B-B14F-4D97-AF65-F5344CB8AC3E}">
        <p14:creationId xmlns:p14="http://schemas.microsoft.com/office/powerpoint/2010/main" val="237512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8</a:t>
            </a:r>
          </a:p>
        </p:txBody>
      </p:sp>
      <p:sp>
        <p:nvSpPr>
          <p:cNvPr id="4" name="Slide Number Placeholder 3"/>
          <p:cNvSpPr>
            <a:spLocks noGrp="1"/>
          </p:cNvSpPr>
          <p:nvPr>
            <p:ph type="sldNum" sz="quarter" idx="5"/>
          </p:nvPr>
        </p:nvSpPr>
        <p:spPr/>
        <p:txBody>
          <a:bodyPr/>
          <a:lstStyle/>
          <a:p>
            <a:fld id="{EFC25C58-0A27-444C-88D5-6EBE806C79D8}" type="slidenum">
              <a:rPr lang="en-US" smtClean="0"/>
              <a:t>6</a:t>
            </a:fld>
            <a:endParaRPr lang="en-US"/>
          </a:p>
        </p:txBody>
      </p:sp>
    </p:spTree>
    <p:extLst>
      <p:ext uri="{BB962C8B-B14F-4D97-AF65-F5344CB8AC3E}">
        <p14:creationId xmlns:p14="http://schemas.microsoft.com/office/powerpoint/2010/main" val="2373888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8 </a:t>
            </a:r>
          </a:p>
        </p:txBody>
      </p:sp>
      <p:sp>
        <p:nvSpPr>
          <p:cNvPr id="4" name="Slide Number Placeholder 3"/>
          <p:cNvSpPr>
            <a:spLocks noGrp="1"/>
          </p:cNvSpPr>
          <p:nvPr>
            <p:ph type="sldNum" sz="quarter" idx="5"/>
          </p:nvPr>
        </p:nvSpPr>
        <p:spPr/>
        <p:txBody>
          <a:bodyPr/>
          <a:lstStyle/>
          <a:p>
            <a:fld id="{EFC25C58-0A27-444C-88D5-6EBE806C79D8}" type="slidenum">
              <a:rPr lang="en-US" smtClean="0"/>
              <a:t>7</a:t>
            </a:fld>
            <a:endParaRPr lang="en-US"/>
          </a:p>
        </p:txBody>
      </p:sp>
    </p:spTree>
    <p:extLst>
      <p:ext uri="{BB962C8B-B14F-4D97-AF65-F5344CB8AC3E}">
        <p14:creationId xmlns:p14="http://schemas.microsoft.com/office/powerpoint/2010/main" val="360703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8</a:t>
            </a:r>
          </a:p>
        </p:txBody>
      </p:sp>
      <p:sp>
        <p:nvSpPr>
          <p:cNvPr id="4" name="Slide Number Placeholder 3"/>
          <p:cNvSpPr>
            <a:spLocks noGrp="1"/>
          </p:cNvSpPr>
          <p:nvPr>
            <p:ph type="sldNum" sz="quarter" idx="5"/>
          </p:nvPr>
        </p:nvSpPr>
        <p:spPr/>
        <p:txBody>
          <a:bodyPr/>
          <a:lstStyle/>
          <a:p>
            <a:fld id="{EFC25C58-0A27-444C-88D5-6EBE806C79D8}" type="slidenum">
              <a:rPr lang="en-US" smtClean="0"/>
              <a:t>10</a:t>
            </a:fld>
            <a:endParaRPr lang="en-US"/>
          </a:p>
        </p:txBody>
      </p:sp>
    </p:spTree>
    <p:extLst>
      <p:ext uri="{BB962C8B-B14F-4D97-AF65-F5344CB8AC3E}">
        <p14:creationId xmlns:p14="http://schemas.microsoft.com/office/powerpoint/2010/main" val="347436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8</a:t>
            </a:r>
          </a:p>
        </p:txBody>
      </p:sp>
      <p:sp>
        <p:nvSpPr>
          <p:cNvPr id="4" name="Slide Number Placeholder 3"/>
          <p:cNvSpPr>
            <a:spLocks noGrp="1"/>
          </p:cNvSpPr>
          <p:nvPr>
            <p:ph type="sldNum" sz="quarter" idx="5"/>
          </p:nvPr>
        </p:nvSpPr>
        <p:spPr/>
        <p:txBody>
          <a:bodyPr/>
          <a:lstStyle/>
          <a:p>
            <a:fld id="{EFC25C58-0A27-444C-88D5-6EBE806C79D8}" type="slidenum">
              <a:rPr lang="en-US" smtClean="0"/>
              <a:t>12</a:t>
            </a:fld>
            <a:endParaRPr lang="en-US"/>
          </a:p>
        </p:txBody>
      </p:sp>
    </p:spTree>
    <p:extLst>
      <p:ext uri="{BB962C8B-B14F-4D97-AF65-F5344CB8AC3E}">
        <p14:creationId xmlns:p14="http://schemas.microsoft.com/office/powerpoint/2010/main" val="87711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371234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83327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63163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40571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B2BA2D-22D2-4153-9164-2F3E4200E477}"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5765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351255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B2BA2D-22D2-4153-9164-2F3E4200E477}" type="datetimeFigureOut">
              <a:rPr lang="en-GB" smtClean="0"/>
              <a:t>24/08/2022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94840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B2BA2D-22D2-4153-9164-2F3E4200E477}" type="datetimeFigureOut">
              <a:rPr lang="en-GB" smtClean="0"/>
              <a:t>24/08/2022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65429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2BA2D-22D2-4153-9164-2F3E4200E477}" type="datetimeFigureOut">
              <a:rPr lang="en-GB" smtClean="0"/>
              <a:t>24/08/2022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257695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187960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B2BA2D-22D2-4153-9164-2F3E4200E477}"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98A510-E510-4C84-BC7C-3A1A291BF565}" type="slidenum">
              <a:rPr lang="en-GB" smtClean="0"/>
              <a:t>‹#›</a:t>
            </a:fld>
            <a:endParaRPr lang="en-GB"/>
          </a:p>
        </p:txBody>
      </p:sp>
    </p:spTree>
    <p:extLst>
      <p:ext uri="{BB962C8B-B14F-4D97-AF65-F5344CB8AC3E}">
        <p14:creationId xmlns:p14="http://schemas.microsoft.com/office/powerpoint/2010/main" val="60309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2BA2D-22D2-4153-9164-2F3E4200E477}" type="datetimeFigureOut">
              <a:rPr lang="en-GB" smtClean="0"/>
              <a:t>24/08/2022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8A510-E510-4C84-BC7C-3A1A291BF565}" type="slidenum">
              <a:rPr lang="en-GB" smtClean="0"/>
              <a:t>‹#›</a:t>
            </a:fld>
            <a:endParaRPr lang="en-GB"/>
          </a:p>
        </p:txBody>
      </p:sp>
      <p:sp>
        <p:nvSpPr>
          <p:cNvPr id="7" name="Rounded Rectangle 6">
            <a:hlinkClick r:id="rId13" action="ppaction://hlinksldjump"/>
          </p:cNvPr>
          <p:cNvSpPr/>
          <p:nvPr userDrawn="1"/>
        </p:nvSpPr>
        <p:spPr>
          <a:xfrm>
            <a:off x="7926070" y="60326"/>
            <a:ext cx="1158240" cy="5283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CONTENT SLIDE</a:t>
            </a:r>
          </a:p>
        </p:txBody>
      </p:sp>
    </p:spTree>
    <p:extLst>
      <p:ext uri="{BB962C8B-B14F-4D97-AF65-F5344CB8AC3E}">
        <p14:creationId xmlns:p14="http://schemas.microsoft.com/office/powerpoint/2010/main" val="3170584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 Type="http://schemas.openxmlformats.org/officeDocument/2006/relationships/slide" Target="slide3.xml"/><Relationship Id="rId16"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CBC4B-0156-8A48-9616-8A043842F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757" y="793307"/>
            <a:ext cx="2070978" cy="4203168"/>
          </a:xfrm>
          <a:prstGeom prst="rect">
            <a:avLst/>
          </a:prstGeom>
        </p:spPr>
      </p:pic>
      <p:pic>
        <p:nvPicPr>
          <p:cNvPr id="12" name="Picture 11" descr="reading-aloud-to-improve-your-spoken-english.jpg">
            <a:extLst>
              <a:ext uri="{FF2B5EF4-FFF2-40B4-BE49-F238E27FC236}">
                <a16:creationId xmlns:a16="http://schemas.microsoft.com/office/drawing/2014/main" id="{2D2D7E8C-C0DB-1A43-ACCD-F8C78D1FA6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5017" y="-1"/>
            <a:ext cx="6658984" cy="513899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2D13A2C-02AF-204D-9794-157DD5F999AA}"/>
              </a:ext>
            </a:extLst>
          </p:cNvPr>
          <p:cNvSpPr/>
          <p:nvPr/>
        </p:nvSpPr>
        <p:spPr>
          <a:xfrm>
            <a:off x="2724320" y="5411205"/>
            <a:ext cx="3633449" cy="1200329"/>
          </a:xfrm>
          <a:prstGeom prst="rect">
            <a:avLst/>
          </a:prstGeom>
          <a:noFill/>
        </p:spPr>
        <p:txBody>
          <a:bodyPr wrap="square" lIns="91440" tIns="45720" rIns="91440" bIns="45720">
            <a:spAutoFit/>
          </a:bodyPr>
          <a:lstStyle/>
          <a:p>
            <a:pPr algn="ctr">
              <a:lnSpc>
                <a:spcPct val="90000"/>
              </a:lnSpc>
            </a:pPr>
            <a:r>
              <a:rPr lang="en-US" sz="8000" b="1" dirty="0">
                <a:ln w="0"/>
                <a:solidFill>
                  <a:schemeClr val="accent6"/>
                </a:solidFill>
                <a:latin typeface="+mj-lt"/>
              </a:rPr>
              <a:t>YEAR 8</a:t>
            </a:r>
            <a:endParaRPr lang="en-US" sz="8000" b="1" cap="none" spc="0" dirty="0">
              <a:ln w="0"/>
              <a:solidFill>
                <a:schemeClr val="accent6"/>
              </a:solidFill>
              <a:latin typeface="+mj-lt"/>
            </a:endParaRPr>
          </a:p>
        </p:txBody>
      </p:sp>
    </p:spTree>
    <p:extLst>
      <p:ext uri="{BB962C8B-B14F-4D97-AF65-F5344CB8AC3E}">
        <p14:creationId xmlns:p14="http://schemas.microsoft.com/office/powerpoint/2010/main" val="2565262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1089529"/>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I Am </a:t>
            </a:r>
            <a:br>
              <a:rPr lang="en-US" sz="3600" b="1" dirty="0">
                <a:ln w="0"/>
                <a:solidFill>
                  <a:schemeClr val="accent6"/>
                </a:solidFill>
              </a:rPr>
            </a:br>
            <a:r>
              <a:rPr lang="en-US" sz="3600" b="1" dirty="0">
                <a:ln w="0"/>
                <a:solidFill>
                  <a:schemeClr val="accent6"/>
                </a:solidFill>
              </a:rPr>
              <a:t>Malala</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7979"/>
            <a:ext cx="5355772" cy="1754326"/>
          </a:xfrm>
          <a:prstGeom prst="rect">
            <a:avLst/>
          </a:prstGeom>
        </p:spPr>
        <p:txBody>
          <a:bodyPr wrap="square">
            <a:spAutoFit/>
          </a:bodyPr>
          <a:lstStyle/>
          <a:p>
            <a:r>
              <a:rPr lang="en-US" b="1" dirty="0">
                <a:solidFill>
                  <a:schemeClr val="accent6"/>
                </a:solidFill>
              </a:rPr>
              <a:t>Synopsis</a:t>
            </a:r>
          </a:p>
          <a:p>
            <a:r>
              <a:rPr lang="en-GB" dirty="0"/>
              <a:t>When the Taliban took control of the Swat Valley in Pakistan, one girl spoke out. Malala Yousafzai refused to be silenced and fought for her right to an education. On Tuesday, October 9 2012, when she was fifteen, she almost paid the ultimate price.</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172442"/>
            <a:ext cx="5320769" cy="646331"/>
          </a:xfrm>
          <a:prstGeom prst="rect">
            <a:avLst/>
          </a:prstGeom>
        </p:spPr>
        <p:txBody>
          <a:bodyPr wrap="square">
            <a:spAutoFit/>
          </a:bodyPr>
          <a:lstStyle/>
          <a:p>
            <a:r>
              <a:rPr lang="en-US" b="1" dirty="0">
                <a:solidFill>
                  <a:schemeClr val="accent6"/>
                </a:solidFill>
              </a:rPr>
              <a:t>Setting</a:t>
            </a:r>
          </a:p>
          <a:p>
            <a:r>
              <a:rPr lang="en-GB" dirty="0"/>
              <a:t>Swat Valley, Pakistan &amp; Birmingham, England</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Power of education, activism, religion, maturity, freedom</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Autobiography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83733"/>
            <a:ext cx="2652142" cy="369332"/>
          </a:xfrm>
          <a:prstGeom prst="rect">
            <a:avLst/>
          </a:prstGeom>
          <a:noFill/>
        </p:spPr>
        <p:txBody>
          <a:bodyPr wrap="square" rtlCol="0">
            <a:spAutoFit/>
          </a:bodyPr>
          <a:lstStyle/>
          <a:p>
            <a:pPr algn="ctr"/>
            <a:r>
              <a:rPr lang="en-US" b="1" i="1" dirty="0">
                <a:solidFill>
                  <a:schemeClr val="accent6"/>
                </a:solidFill>
              </a:rPr>
              <a:t>Malala Yousafzai (2013)</a:t>
            </a:r>
          </a:p>
        </p:txBody>
      </p:sp>
      <p:pic>
        <p:nvPicPr>
          <p:cNvPr id="2" name="Picture 1">
            <a:extLst>
              <a:ext uri="{FF2B5EF4-FFF2-40B4-BE49-F238E27FC236}">
                <a16:creationId xmlns:a16="http://schemas.microsoft.com/office/drawing/2014/main" id="{3BB31AAA-DB04-E54C-B319-0999A2A4D1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010" y="1275142"/>
            <a:ext cx="2529445" cy="3949053"/>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09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41307" y="304737"/>
            <a:ext cx="3100401" cy="590931"/>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One</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04681"/>
            <a:ext cx="5501260" cy="1677382"/>
          </a:xfrm>
          <a:prstGeom prst="rect">
            <a:avLst/>
          </a:prstGeom>
        </p:spPr>
        <p:txBody>
          <a:bodyPr wrap="square">
            <a:spAutoFit/>
          </a:bodyPr>
          <a:lstStyle/>
          <a:p>
            <a:r>
              <a:rPr lang="en-US" b="1" dirty="0">
                <a:solidFill>
                  <a:schemeClr val="accent6"/>
                </a:solidFill>
              </a:rPr>
              <a:t>Synopsis</a:t>
            </a:r>
          </a:p>
          <a:p>
            <a:r>
              <a:rPr lang="en-GB" sz="1700" dirty="0"/>
              <a:t>Grace and </a:t>
            </a:r>
            <a:r>
              <a:rPr lang="en-GB" sz="1700" dirty="0" err="1"/>
              <a:t>Tippi</a:t>
            </a:r>
            <a:r>
              <a:rPr lang="en-GB" sz="1700" dirty="0"/>
              <a:t> are conjoined twins who are joined at the waist, defying the odds of survival for sixteen years. They share everything and have never imagine being apart. But things are changing. How long can they hide from the truth before they face the most difficult choice of their lives?</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134900"/>
            <a:ext cx="5320769" cy="646331"/>
          </a:xfrm>
          <a:prstGeom prst="rect">
            <a:avLst/>
          </a:prstGeom>
        </p:spPr>
        <p:txBody>
          <a:bodyPr wrap="square">
            <a:spAutoFit/>
          </a:bodyPr>
          <a:lstStyle/>
          <a:p>
            <a:r>
              <a:rPr lang="en-US" b="1" dirty="0">
                <a:solidFill>
                  <a:schemeClr val="accent6"/>
                </a:solidFill>
              </a:rPr>
              <a:t>Setting</a:t>
            </a:r>
          </a:p>
          <a:p>
            <a:r>
              <a:rPr lang="en-GB" dirty="0"/>
              <a:t>Hoboken, New Jersey</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Identity, family, friendship, separation, choices</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Young adult fiction, poetry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00607"/>
            <a:ext cx="2652142" cy="369332"/>
          </a:xfrm>
          <a:prstGeom prst="rect">
            <a:avLst/>
          </a:prstGeom>
          <a:noFill/>
        </p:spPr>
        <p:txBody>
          <a:bodyPr wrap="square" rtlCol="0">
            <a:spAutoFit/>
          </a:bodyPr>
          <a:lstStyle/>
          <a:p>
            <a:pPr algn="ctr"/>
            <a:r>
              <a:rPr lang="en-US" b="1" i="1" dirty="0">
                <a:solidFill>
                  <a:schemeClr val="accent6"/>
                </a:solidFill>
              </a:rPr>
              <a:t>Sarah </a:t>
            </a:r>
            <a:r>
              <a:rPr lang="en-US" b="1" i="1" dirty="0" err="1">
                <a:solidFill>
                  <a:schemeClr val="accent6"/>
                </a:solidFill>
              </a:rPr>
              <a:t>Crossan</a:t>
            </a:r>
            <a:r>
              <a:rPr lang="en-US" b="1" i="1" dirty="0">
                <a:solidFill>
                  <a:schemeClr val="accent6"/>
                </a:solidFill>
              </a:rPr>
              <a:t> (2016)</a:t>
            </a:r>
          </a:p>
        </p:txBody>
      </p:sp>
      <p:pic>
        <p:nvPicPr>
          <p:cNvPr id="2" name="Picture 1">
            <a:extLst>
              <a:ext uri="{FF2B5EF4-FFF2-40B4-BE49-F238E27FC236}">
                <a16:creationId xmlns:a16="http://schemas.microsoft.com/office/drawing/2014/main" id="{6EADA6FF-3E7C-4346-B3BF-9070B90292C0}"/>
              </a:ext>
            </a:extLst>
          </p:cNvPr>
          <p:cNvPicPr>
            <a:picLocks noChangeAspect="1"/>
          </p:cNvPicPr>
          <p:nvPr/>
        </p:nvPicPr>
        <p:blipFill>
          <a:blip r:embed="rId2"/>
          <a:stretch>
            <a:fillRect/>
          </a:stretch>
        </p:blipFill>
        <p:spPr>
          <a:xfrm>
            <a:off x="403519" y="869332"/>
            <a:ext cx="2775976" cy="4256497"/>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45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368921"/>
            <a:ext cx="3100401" cy="590931"/>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The Giver</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75139"/>
            <a:ext cx="5355772" cy="1754326"/>
          </a:xfrm>
          <a:prstGeom prst="rect">
            <a:avLst/>
          </a:prstGeom>
        </p:spPr>
        <p:txBody>
          <a:bodyPr wrap="square">
            <a:spAutoFit/>
          </a:bodyPr>
          <a:lstStyle/>
          <a:p>
            <a:r>
              <a:rPr lang="en-US" b="1" dirty="0">
                <a:solidFill>
                  <a:schemeClr val="accent6"/>
                </a:solidFill>
              </a:rPr>
              <a:t>Synopsis</a:t>
            </a:r>
          </a:p>
          <a:p>
            <a:r>
              <a:rPr lang="en-GB" dirty="0"/>
              <a:t>Jonas lives in a seemingly-perfect world of conformity and contentment. When he begins to spend time with The Giver, an old man who is the sole keeper of the community's memories, Jonas discovers the dangerous truths of his community's secret past. </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137796"/>
            <a:ext cx="5320769" cy="646331"/>
          </a:xfrm>
          <a:prstGeom prst="rect">
            <a:avLst/>
          </a:prstGeom>
        </p:spPr>
        <p:txBody>
          <a:bodyPr wrap="square">
            <a:spAutoFit/>
          </a:bodyPr>
          <a:lstStyle/>
          <a:p>
            <a:r>
              <a:rPr lang="en-US" b="1" dirty="0">
                <a:solidFill>
                  <a:schemeClr val="accent6"/>
                </a:solidFill>
              </a:rPr>
              <a:t>Setting</a:t>
            </a:r>
          </a:p>
          <a:p>
            <a:r>
              <a:rPr lang="en-GB" dirty="0"/>
              <a:t>Futuristic, small community by a river</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Memory, pain vs. pleasure, the individual</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Science fiction, utopian/dystopian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48107"/>
            <a:ext cx="2652142" cy="369332"/>
          </a:xfrm>
          <a:prstGeom prst="rect">
            <a:avLst/>
          </a:prstGeom>
          <a:noFill/>
        </p:spPr>
        <p:txBody>
          <a:bodyPr wrap="square" rtlCol="0">
            <a:spAutoFit/>
          </a:bodyPr>
          <a:lstStyle/>
          <a:p>
            <a:pPr algn="ctr"/>
            <a:r>
              <a:rPr lang="en-US" b="1" i="1" dirty="0">
                <a:solidFill>
                  <a:schemeClr val="accent6"/>
                </a:solidFill>
              </a:rPr>
              <a:t>Lois Lowry (1993)</a:t>
            </a:r>
          </a:p>
        </p:txBody>
      </p:sp>
      <p:pic>
        <p:nvPicPr>
          <p:cNvPr id="2" name="Picture 1">
            <a:extLst>
              <a:ext uri="{FF2B5EF4-FFF2-40B4-BE49-F238E27FC236}">
                <a16:creationId xmlns:a16="http://schemas.microsoft.com/office/drawing/2014/main" id="{6EB580DC-1B4C-0B46-B8A3-8AB1E06317AD}"/>
              </a:ext>
            </a:extLst>
          </p:cNvPr>
          <p:cNvPicPr>
            <a:picLocks noChangeAspect="1"/>
          </p:cNvPicPr>
          <p:nvPr/>
        </p:nvPicPr>
        <p:blipFill>
          <a:blip r:embed="rId3"/>
          <a:stretch>
            <a:fillRect/>
          </a:stretch>
        </p:blipFill>
        <p:spPr>
          <a:xfrm>
            <a:off x="477541" y="1052629"/>
            <a:ext cx="2660781" cy="4093510"/>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45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1089529"/>
          </a:xfrm>
          <a:prstGeom prst="rect">
            <a:avLst/>
          </a:prstGeom>
          <a:noFill/>
        </p:spPr>
        <p:txBody>
          <a:bodyPr wrap="square" lIns="91440" tIns="45720" rIns="91440" bIns="45720">
            <a:spAutoFit/>
          </a:bodyPr>
          <a:lstStyle/>
          <a:p>
            <a:pPr algn="ctr">
              <a:lnSpc>
                <a:spcPct val="90000"/>
              </a:lnSpc>
            </a:pPr>
            <a:r>
              <a:rPr lang="en-US" sz="2400" b="1" dirty="0">
                <a:ln w="0"/>
                <a:solidFill>
                  <a:schemeClr val="accent6"/>
                </a:solidFill>
              </a:rPr>
              <a:t>Steve Jobs: </a:t>
            </a:r>
            <a:br>
              <a:rPr lang="en-US" sz="2400" b="1" dirty="0">
                <a:ln w="0"/>
                <a:solidFill>
                  <a:schemeClr val="accent6"/>
                </a:solidFill>
              </a:rPr>
            </a:br>
            <a:r>
              <a:rPr lang="en-US" sz="2400" b="1" dirty="0">
                <a:ln w="0"/>
                <a:solidFill>
                  <a:schemeClr val="accent6"/>
                </a:solidFill>
              </a:rPr>
              <a:t>The Man Who </a:t>
            </a:r>
            <a:br>
              <a:rPr lang="en-US" sz="2400" b="1" dirty="0">
                <a:ln w="0"/>
                <a:solidFill>
                  <a:schemeClr val="accent6"/>
                </a:solidFill>
              </a:rPr>
            </a:br>
            <a:r>
              <a:rPr lang="en-US" sz="2400" b="1" dirty="0">
                <a:ln w="0"/>
                <a:solidFill>
                  <a:schemeClr val="accent6"/>
                </a:solidFill>
              </a:rPr>
              <a:t>Thought Different</a:t>
            </a:r>
            <a:endParaRPr lang="en-US" sz="24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393530"/>
            <a:ext cx="5355772" cy="1677382"/>
          </a:xfrm>
          <a:prstGeom prst="rect">
            <a:avLst/>
          </a:prstGeom>
        </p:spPr>
        <p:txBody>
          <a:bodyPr wrap="square">
            <a:spAutoFit/>
          </a:bodyPr>
          <a:lstStyle/>
          <a:p>
            <a:r>
              <a:rPr lang="en-US" b="1" dirty="0">
                <a:solidFill>
                  <a:schemeClr val="accent6"/>
                </a:solidFill>
              </a:rPr>
              <a:t>Synopsis</a:t>
            </a:r>
          </a:p>
          <a:p>
            <a:r>
              <a:rPr lang="en-GB" sz="1700" dirty="0"/>
              <a:t>Karen Blumenthal takes us to the core of this complicated and legendary man, while also exploring the evolution of computers. Framed by Jobs' inspirational Stanford speech and illustrated throughout with black and white photos, this is the story of the man who changed our world.</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Various locations</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27030"/>
            <a:ext cx="5625905" cy="646331"/>
          </a:xfrm>
          <a:prstGeom prst="rect">
            <a:avLst/>
          </a:prstGeom>
        </p:spPr>
        <p:txBody>
          <a:bodyPr wrap="square">
            <a:spAutoFit/>
          </a:bodyPr>
          <a:lstStyle/>
          <a:p>
            <a:r>
              <a:rPr lang="en-US" b="1" dirty="0">
                <a:solidFill>
                  <a:schemeClr val="accent6"/>
                </a:solidFill>
              </a:rPr>
              <a:t>Themes</a:t>
            </a:r>
          </a:p>
          <a:p>
            <a:r>
              <a:rPr lang="en-GB" dirty="0"/>
              <a:t>Resilience, hard work, health, life stories</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Biography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78664"/>
            <a:ext cx="2652142" cy="369332"/>
          </a:xfrm>
          <a:prstGeom prst="rect">
            <a:avLst/>
          </a:prstGeom>
          <a:noFill/>
        </p:spPr>
        <p:txBody>
          <a:bodyPr wrap="square" rtlCol="0">
            <a:spAutoFit/>
          </a:bodyPr>
          <a:lstStyle/>
          <a:p>
            <a:pPr algn="ctr"/>
            <a:r>
              <a:rPr lang="en-US" b="1" i="1" dirty="0">
                <a:solidFill>
                  <a:schemeClr val="accent6"/>
                </a:solidFill>
              </a:rPr>
              <a:t>Karen Blumenthal (2012)</a:t>
            </a:r>
          </a:p>
        </p:txBody>
      </p:sp>
      <p:pic>
        <p:nvPicPr>
          <p:cNvPr id="2" name="Picture 1">
            <a:extLst>
              <a:ext uri="{FF2B5EF4-FFF2-40B4-BE49-F238E27FC236}">
                <a16:creationId xmlns:a16="http://schemas.microsoft.com/office/drawing/2014/main" id="{03ADE3A8-64A6-844C-AE09-989E500E1308}"/>
              </a:ext>
            </a:extLst>
          </p:cNvPr>
          <p:cNvPicPr>
            <a:picLocks noChangeAspect="1"/>
          </p:cNvPicPr>
          <p:nvPr/>
        </p:nvPicPr>
        <p:blipFill>
          <a:blip r:embed="rId2"/>
          <a:stretch>
            <a:fillRect/>
          </a:stretch>
        </p:blipFill>
        <p:spPr>
          <a:xfrm>
            <a:off x="530582" y="1335195"/>
            <a:ext cx="2563337" cy="3845006"/>
          </a:xfrm>
          <a:prstGeom prst="rect">
            <a:avLst/>
          </a:prstGeom>
          <a:ln>
            <a:no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98CA2FA7-0A1F-4D06-9924-8AC652A6B754}"/>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427A2E-4854-42A0-88DE-016737A21F8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631E51BD-CF3C-443B-8E67-B1E3924CCDB0}"/>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5A83DED8-E124-44E6-8C76-40BBFC6C725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301421"/>
            <a:ext cx="3100401" cy="590931"/>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Revolver</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15832"/>
            <a:ext cx="5355772" cy="1677382"/>
          </a:xfrm>
          <a:prstGeom prst="rect">
            <a:avLst/>
          </a:prstGeom>
        </p:spPr>
        <p:txBody>
          <a:bodyPr wrap="square">
            <a:spAutoFit/>
          </a:bodyPr>
          <a:lstStyle/>
          <a:p>
            <a:r>
              <a:rPr lang="en-US" b="1" dirty="0">
                <a:solidFill>
                  <a:schemeClr val="accent6"/>
                </a:solidFill>
              </a:rPr>
              <a:t>Synopsis</a:t>
            </a:r>
          </a:p>
          <a:p>
            <a:r>
              <a:rPr lang="en-GB" sz="1700" dirty="0"/>
              <a:t>Sig Andersson is alone, except for the corpse of his father, who died that morning. The cabin is silent, and there's a knock at the door. Sig's thoughts turn to his father's prized possession, a Colt revolver, hidden in the storeroom, just waiting to be used. Should Sig use it, or not?</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134900"/>
            <a:ext cx="5320769" cy="646331"/>
          </a:xfrm>
          <a:prstGeom prst="rect">
            <a:avLst/>
          </a:prstGeom>
        </p:spPr>
        <p:txBody>
          <a:bodyPr wrap="square">
            <a:spAutoFit/>
          </a:bodyPr>
          <a:lstStyle/>
          <a:p>
            <a:r>
              <a:rPr lang="en-US" b="1" dirty="0">
                <a:solidFill>
                  <a:schemeClr val="accent6"/>
                </a:solidFill>
              </a:rPr>
              <a:t>Setting</a:t>
            </a:r>
          </a:p>
          <a:p>
            <a:r>
              <a:rPr lang="en-GB" dirty="0"/>
              <a:t>1910, a desolate cabin north of the Arctic Circle </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Religion, wealth, truth, violence, family, fear</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Thriller, historical fiction, young adult</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45211"/>
            <a:ext cx="2652142" cy="369332"/>
          </a:xfrm>
          <a:prstGeom prst="rect">
            <a:avLst/>
          </a:prstGeom>
          <a:noFill/>
        </p:spPr>
        <p:txBody>
          <a:bodyPr wrap="square" rtlCol="0">
            <a:spAutoFit/>
          </a:bodyPr>
          <a:lstStyle/>
          <a:p>
            <a:pPr algn="ctr"/>
            <a:r>
              <a:rPr lang="en-US" b="1" i="1" dirty="0">
                <a:solidFill>
                  <a:schemeClr val="accent6"/>
                </a:solidFill>
              </a:rPr>
              <a:t>Marcus Sedgwick (2009)</a:t>
            </a:r>
          </a:p>
        </p:txBody>
      </p:sp>
      <p:pic>
        <p:nvPicPr>
          <p:cNvPr id="2" name="Picture 1">
            <a:extLst>
              <a:ext uri="{FF2B5EF4-FFF2-40B4-BE49-F238E27FC236}">
                <a16:creationId xmlns:a16="http://schemas.microsoft.com/office/drawing/2014/main" id="{41AF8963-3FCD-1449-AEC9-9396678C752C}"/>
              </a:ext>
            </a:extLst>
          </p:cNvPr>
          <p:cNvPicPr>
            <a:picLocks noChangeAspect="1"/>
          </p:cNvPicPr>
          <p:nvPr/>
        </p:nvPicPr>
        <p:blipFill>
          <a:blip r:embed="rId2"/>
          <a:stretch>
            <a:fillRect/>
          </a:stretch>
        </p:blipFill>
        <p:spPr>
          <a:xfrm>
            <a:off x="412890" y="879071"/>
            <a:ext cx="2798721" cy="4275346"/>
          </a:xfrm>
          <a:prstGeom prst="rect">
            <a:avLst/>
          </a:prstGeom>
          <a:ln>
            <a:no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216639D9-2212-4C20-86F4-AB237B9E87C3}"/>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B49C0C-670B-4463-BA1B-72F309FC6B03}"/>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90FBC6F-381A-4075-A7D6-7B99866D56CF}"/>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DCABFDED-F58D-49EC-BF45-9251480BD511}"/>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D32D15D5-D554-49EB-A7DB-65AE7F62703A}"/>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745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67968"/>
            <a:ext cx="3100401" cy="978729"/>
          </a:xfrm>
          <a:prstGeom prst="rect">
            <a:avLst/>
          </a:prstGeom>
          <a:noFill/>
        </p:spPr>
        <p:txBody>
          <a:bodyPr wrap="square" lIns="91440" tIns="45720" rIns="91440" bIns="45720">
            <a:spAutoFit/>
          </a:bodyPr>
          <a:lstStyle/>
          <a:p>
            <a:pPr algn="ctr">
              <a:lnSpc>
                <a:spcPct val="90000"/>
              </a:lnSpc>
            </a:pPr>
            <a:r>
              <a:rPr lang="en-US" sz="3200" b="1" dirty="0">
                <a:ln w="0"/>
                <a:solidFill>
                  <a:schemeClr val="accent6"/>
                </a:solidFill>
              </a:rPr>
              <a:t>Mud, Sweat </a:t>
            </a:r>
            <a:br>
              <a:rPr lang="en-US" sz="3200" b="1" dirty="0">
                <a:ln w="0"/>
                <a:solidFill>
                  <a:schemeClr val="accent6"/>
                </a:solidFill>
              </a:rPr>
            </a:br>
            <a:r>
              <a:rPr lang="en-US" sz="3200" b="1" dirty="0">
                <a:ln w="0"/>
                <a:solidFill>
                  <a:schemeClr val="accent6"/>
                </a:solidFill>
              </a:rPr>
              <a:t>&amp; Tears</a:t>
            </a:r>
            <a:endParaRPr lang="en-US" sz="32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477328"/>
          </a:xfrm>
          <a:prstGeom prst="rect">
            <a:avLst/>
          </a:prstGeom>
        </p:spPr>
        <p:txBody>
          <a:bodyPr wrap="square">
            <a:spAutoFit/>
          </a:bodyPr>
          <a:lstStyle/>
          <a:p>
            <a:r>
              <a:rPr lang="en-US" b="1" dirty="0">
                <a:solidFill>
                  <a:schemeClr val="accent6"/>
                </a:solidFill>
              </a:rPr>
              <a:t>Synopsis</a:t>
            </a:r>
          </a:p>
          <a:p>
            <a:r>
              <a:rPr lang="en-GB" dirty="0"/>
              <a:t>Bear Grylls shares his autobiographical details of his </a:t>
            </a:r>
            <a:br>
              <a:rPr lang="en-GB" dirty="0"/>
            </a:br>
            <a:r>
              <a:rPr lang="en-GB" dirty="0"/>
              <a:t>life before his career as the host of </a:t>
            </a:r>
            <a:r>
              <a:rPr lang="en-GB" i="1" dirty="0"/>
              <a:t>Man vs. Wild. </a:t>
            </a:r>
            <a:br>
              <a:rPr lang="en-GB" i="1" dirty="0"/>
            </a:br>
            <a:r>
              <a:rPr lang="en-GB" dirty="0"/>
              <a:t>This book focuses on his childhood, growing up on </a:t>
            </a:r>
            <a:br>
              <a:rPr lang="en-GB" dirty="0"/>
            </a:br>
            <a:r>
              <a:rPr lang="en-GB" dirty="0"/>
              <a:t>the Isle of Wight and other times in his early life.</a:t>
            </a:r>
            <a:endParaRPr lang="en-US"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Various locations</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Resilience, faith, isolation, power, survival</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Autobiography, biography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323268"/>
            <a:ext cx="2652142" cy="369332"/>
          </a:xfrm>
          <a:prstGeom prst="rect">
            <a:avLst/>
          </a:prstGeom>
          <a:noFill/>
        </p:spPr>
        <p:txBody>
          <a:bodyPr wrap="square" rtlCol="0">
            <a:spAutoFit/>
          </a:bodyPr>
          <a:lstStyle/>
          <a:p>
            <a:pPr algn="ctr"/>
            <a:r>
              <a:rPr lang="en-US" b="1" i="1" dirty="0">
                <a:solidFill>
                  <a:schemeClr val="accent6"/>
                </a:solidFill>
              </a:rPr>
              <a:t>Bear Grylls (2011)</a:t>
            </a:r>
          </a:p>
        </p:txBody>
      </p:sp>
      <p:pic>
        <p:nvPicPr>
          <p:cNvPr id="2" name="Picture 1">
            <a:extLst>
              <a:ext uri="{FF2B5EF4-FFF2-40B4-BE49-F238E27FC236}">
                <a16:creationId xmlns:a16="http://schemas.microsoft.com/office/drawing/2014/main" id="{EE2B9E73-892B-9F4C-9248-7B39E937A1D8}"/>
              </a:ext>
            </a:extLst>
          </p:cNvPr>
          <p:cNvPicPr>
            <a:picLocks noChangeAspect="1"/>
          </p:cNvPicPr>
          <p:nvPr/>
        </p:nvPicPr>
        <p:blipFill>
          <a:blip r:embed="rId2"/>
          <a:stretch>
            <a:fillRect/>
          </a:stretch>
        </p:blipFill>
        <p:spPr>
          <a:xfrm>
            <a:off x="404840" y="1210589"/>
            <a:ext cx="2681871" cy="4048429"/>
          </a:xfrm>
          <a:prstGeom prst="rect">
            <a:avLst/>
          </a:prstGeom>
          <a:ln>
            <a:no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37BE3DB7-4203-40E3-BAAE-CF0C73590E4E}"/>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6B9CF9-4D98-4033-989F-0357EF904221}"/>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0381C3-58FB-46D4-B3AD-6E19AE93D26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F89FA1C1-9617-434D-8855-18D704B048AB}"/>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485C6F86-BD4E-4A80-9873-A990C38214F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77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67968"/>
            <a:ext cx="3100401" cy="1421928"/>
          </a:xfrm>
          <a:prstGeom prst="rect">
            <a:avLst/>
          </a:prstGeom>
          <a:noFill/>
        </p:spPr>
        <p:txBody>
          <a:bodyPr wrap="square" lIns="91440" tIns="45720" rIns="91440" bIns="45720">
            <a:spAutoFit/>
          </a:bodyPr>
          <a:lstStyle/>
          <a:p>
            <a:pPr algn="ctr">
              <a:lnSpc>
                <a:spcPct val="90000"/>
              </a:lnSpc>
            </a:pPr>
            <a:r>
              <a:rPr lang="en-US" sz="3200" b="1" cap="none" spc="0" dirty="0">
                <a:ln w="0"/>
                <a:solidFill>
                  <a:schemeClr val="accent6"/>
                </a:solidFill>
              </a:rPr>
              <a:t>The Invincible Summer of Juniper Jones</a:t>
            </a: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431161"/>
          </a:xfrm>
          <a:prstGeom prst="rect">
            <a:avLst/>
          </a:prstGeom>
        </p:spPr>
        <p:txBody>
          <a:bodyPr wrap="square">
            <a:spAutoFit/>
          </a:bodyPr>
          <a:lstStyle/>
          <a:p>
            <a:r>
              <a:rPr lang="en-US" b="1" dirty="0">
                <a:solidFill>
                  <a:schemeClr val="accent6"/>
                </a:solidFill>
              </a:rPr>
              <a:t>Synopsis</a:t>
            </a:r>
          </a:p>
          <a:p>
            <a:r>
              <a:rPr lang="en-GB" sz="1700" dirty="0"/>
              <a:t>In 1950's Alabama, a mixed-race teenage boy finds racism and rejection in a small town, except for one accepting resident, and the two embark on a summer like no other.</a:t>
            </a:r>
            <a:br>
              <a:rPr lang="en-GB" dirty="0"/>
            </a:br>
            <a:endParaRPr lang="en-US"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1950’s Alabama, USA</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Racism, families, friendship</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Young adult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554318"/>
            <a:ext cx="2652142" cy="369332"/>
          </a:xfrm>
          <a:prstGeom prst="rect">
            <a:avLst/>
          </a:prstGeom>
          <a:noFill/>
        </p:spPr>
        <p:txBody>
          <a:bodyPr wrap="square" rtlCol="0">
            <a:spAutoFit/>
          </a:bodyPr>
          <a:lstStyle/>
          <a:p>
            <a:pPr algn="ctr"/>
            <a:r>
              <a:rPr lang="en-US" b="1" i="1" dirty="0" err="1">
                <a:solidFill>
                  <a:schemeClr val="accent6"/>
                </a:solidFill>
              </a:rPr>
              <a:t>Dareen</a:t>
            </a:r>
            <a:r>
              <a:rPr lang="en-US" b="1" i="1" dirty="0">
                <a:solidFill>
                  <a:schemeClr val="accent6"/>
                </a:solidFill>
              </a:rPr>
              <a:t> McQueen (2020)</a:t>
            </a:r>
          </a:p>
        </p:txBody>
      </p:sp>
      <p:cxnSp>
        <p:nvCxnSpPr>
          <p:cNvPr id="22" name="Straight Connector 21">
            <a:extLst>
              <a:ext uri="{FF2B5EF4-FFF2-40B4-BE49-F238E27FC236}">
                <a16:creationId xmlns:a16="http://schemas.microsoft.com/office/drawing/2014/main" id="{37BE3DB7-4203-40E3-BAAE-CF0C73590E4E}"/>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6B9CF9-4D98-4033-989F-0357EF904221}"/>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0381C3-58FB-46D4-B3AD-6E19AE93D26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F89FA1C1-9617-434D-8855-18D704B048AB}"/>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485C6F86-BD4E-4A80-9873-A990C38214F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The invincible summer of Juniper Jones">
            <a:extLst>
              <a:ext uri="{FF2B5EF4-FFF2-40B4-BE49-F238E27FC236}">
                <a16:creationId xmlns:a16="http://schemas.microsoft.com/office/drawing/2014/main" id="{204C3F43-D42F-409E-9595-C822FBC6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8" y="1689896"/>
            <a:ext cx="24860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67968"/>
            <a:ext cx="3100401" cy="978729"/>
          </a:xfrm>
          <a:prstGeom prst="rect">
            <a:avLst/>
          </a:prstGeom>
          <a:noFill/>
        </p:spPr>
        <p:txBody>
          <a:bodyPr wrap="square" lIns="91440" tIns="45720" rIns="91440" bIns="45720">
            <a:spAutoFit/>
          </a:bodyPr>
          <a:lstStyle/>
          <a:p>
            <a:pPr algn="ctr">
              <a:lnSpc>
                <a:spcPct val="90000"/>
              </a:lnSpc>
            </a:pPr>
            <a:r>
              <a:rPr lang="en-US" sz="3200" b="1" dirty="0">
                <a:ln w="0"/>
                <a:solidFill>
                  <a:schemeClr val="accent6"/>
                </a:solidFill>
              </a:rPr>
              <a:t>The Last Paper Crane</a:t>
            </a:r>
            <a:endParaRPr lang="en-US" sz="32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415772"/>
          </a:xfrm>
          <a:prstGeom prst="rect">
            <a:avLst/>
          </a:prstGeom>
        </p:spPr>
        <p:txBody>
          <a:bodyPr wrap="square">
            <a:spAutoFit/>
          </a:bodyPr>
          <a:lstStyle/>
          <a:p>
            <a:r>
              <a:rPr lang="en-US" b="1" dirty="0">
                <a:solidFill>
                  <a:schemeClr val="accent6"/>
                </a:solidFill>
              </a:rPr>
              <a:t>Synopsis</a:t>
            </a:r>
          </a:p>
          <a:p>
            <a:r>
              <a:rPr lang="en-GB" sz="1700" dirty="0"/>
              <a:t>A survivor of the Hiroshima bombing in 1945 shares his feelings of guilt with his granddaughter after telling her the story of what happened on that day, and subsequent days and years.</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1945, Japan </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WW2, Japan, families</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Young adult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323268"/>
            <a:ext cx="2652142" cy="369332"/>
          </a:xfrm>
          <a:prstGeom prst="rect">
            <a:avLst/>
          </a:prstGeom>
          <a:noFill/>
        </p:spPr>
        <p:txBody>
          <a:bodyPr wrap="square" rtlCol="0">
            <a:spAutoFit/>
          </a:bodyPr>
          <a:lstStyle/>
          <a:p>
            <a:pPr algn="ctr"/>
            <a:r>
              <a:rPr lang="en-US" b="1" i="1" dirty="0">
                <a:solidFill>
                  <a:schemeClr val="accent6"/>
                </a:solidFill>
              </a:rPr>
              <a:t>Kerry </a:t>
            </a:r>
            <a:r>
              <a:rPr lang="en-US" b="1" i="1" dirty="0" err="1">
                <a:solidFill>
                  <a:schemeClr val="accent6"/>
                </a:solidFill>
              </a:rPr>
              <a:t>Deary</a:t>
            </a:r>
            <a:r>
              <a:rPr lang="en-US" b="1" i="1" dirty="0">
                <a:solidFill>
                  <a:schemeClr val="accent6"/>
                </a:solidFill>
              </a:rPr>
              <a:t> (2020)</a:t>
            </a:r>
          </a:p>
        </p:txBody>
      </p:sp>
      <p:cxnSp>
        <p:nvCxnSpPr>
          <p:cNvPr id="22" name="Straight Connector 21">
            <a:extLst>
              <a:ext uri="{FF2B5EF4-FFF2-40B4-BE49-F238E27FC236}">
                <a16:creationId xmlns:a16="http://schemas.microsoft.com/office/drawing/2014/main" id="{37BE3DB7-4203-40E3-BAAE-CF0C73590E4E}"/>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6B9CF9-4D98-4033-989F-0357EF904221}"/>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0381C3-58FB-46D4-B3AD-6E19AE93D26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F89FA1C1-9617-434D-8855-18D704B048AB}"/>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485C6F86-BD4E-4A80-9873-A990C38214F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The last paper crane">
            <a:extLst>
              <a:ext uri="{FF2B5EF4-FFF2-40B4-BE49-F238E27FC236}">
                <a16:creationId xmlns:a16="http://schemas.microsoft.com/office/drawing/2014/main" id="{C1585FB1-F0FA-4FF1-941E-063EFF07B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80" y="1097848"/>
            <a:ext cx="2675704" cy="408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8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67968"/>
            <a:ext cx="3100401" cy="535531"/>
          </a:xfrm>
          <a:prstGeom prst="rect">
            <a:avLst/>
          </a:prstGeom>
          <a:noFill/>
        </p:spPr>
        <p:txBody>
          <a:bodyPr wrap="square" lIns="91440" tIns="45720" rIns="91440" bIns="45720">
            <a:spAutoFit/>
          </a:bodyPr>
          <a:lstStyle/>
          <a:p>
            <a:pPr algn="ctr">
              <a:lnSpc>
                <a:spcPct val="90000"/>
              </a:lnSpc>
            </a:pPr>
            <a:r>
              <a:rPr lang="en-US" sz="3200" b="1" dirty="0">
                <a:ln w="0"/>
                <a:solidFill>
                  <a:schemeClr val="accent6"/>
                </a:solidFill>
              </a:rPr>
              <a:t>Fahrenheit 451</a:t>
            </a:r>
            <a:endParaRPr lang="en-US" sz="32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938992"/>
          </a:xfrm>
          <a:prstGeom prst="rect">
            <a:avLst/>
          </a:prstGeom>
        </p:spPr>
        <p:txBody>
          <a:bodyPr wrap="square">
            <a:spAutoFit/>
          </a:bodyPr>
          <a:lstStyle/>
          <a:p>
            <a:r>
              <a:rPr lang="en-US" b="1" dirty="0">
                <a:solidFill>
                  <a:schemeClr val="accent6"/>
                </a:solidFill>
              </a:rPr>
              <a:t>Synopsis</a:t>
            </a:r>
          </a:p>
          <a:p>
            <a:r>
              <a:rPr lang="en-GB" sz="1700" dirty="0"/>
              <a:t>Set in the 24</a:t>
            </a:r>
            <a:r>
              <a:rPr lang="en-GB" sz="1700" baseline="30000" dirty="0"/>
              <a:t>th</a:t>
            </a:r>
            <a:r>
              <a:rPr lang="en-GB" sz="1700" dirty="0"/>
              <a:t> century, Fahrenheit 451 tells the story of the protagonist, Guy Montag.  At first, Montag takes pleasure in his profession as a fireman, burning illegally owned books and the homes of their owners.  However, Montag soon begins to question the value of his job and, in turn, his life.</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923330"/>
          </a:xfrm>
          <a:prstGeom prst="rect">
            <a:avLst/>
          </a:prstGeom>
        </p:spPr>
        <p:txBody>
          <a:bodyPr wrap="square">
            <a:spAutoFit/>
          </a:bodyPr>
          <a:lstStyle/>
          <a:p>
            <a:endParaRPr lang="en-US" b="1" dirty="0">
              <a:solidFill>
                <a:schemeClr val="accent6"/>
              </a:solidFill>
            </a:endParaRPr>
          </a:p>
          <a:p>
            <a:r>
              <a:rPr lang="en-US" b="1" dirty="0">
                <a:solidFill>
                  <a:schemeClr val="accent6"/>
                </a:solidFill>
              </a:rPr>
              <a:t>Setting</a:t>
            </a:r>
          </a:p>
          <a:p>
            <a:r>
              <a:rPr lang="en-GB" dirty="0"/>
              <a:t>America, a future society – the 24</a:t>
            </a:r>
            <a:r>
              <a:rPr lang="en-GB" baseline="30000" dirty="0"/>
              <a:t>th</a:t>
            </a:r>
            <a:r>
              <a:rPr lang="en-GB" dirty="0"/>
              <a:t> century </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Censorship, ignorance and knowledge, life and death</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Utopian and dystopian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323268"/>
            <a:ext cx="2652142" cy="369332"/>
          </a:xfrm>
          <a:prstGeom prst="rect">
            <a:avLst/>
          </a:prstGeom>
          <a:noFill/>
        </p:spPr>
        <p:txBody>
          <a:bodyPr wrap="square" rtlCol="0">
            <a:spAutoFit/>
          </a:bodyPr>
          <a:lstStyle/>
          <a:p>
            <a:pPr algn="ctr"/>
            <a:r>
              <a:rPr lang="en-US" b="1" i="1" dirty="0">
                <a:solidFill>
                  <a:schemeClr val="accent6"/>
                </a:solidFill>
              </a:rPr>
              <a:t>Ray Bradbury (1953)</a:t>
            </a:r>
          </a:p>
        </p:txBody>
      </p:sp>
      <p:cxnSp>
        <p:nvCxnSpPr>
          <p:cNvPr id="22" name="Straight Connector 21">
            <a:extLst>
              <a:ext uri="{FF2B5EF4-FFF2-40B4-BE49-F238E27FC236}">
                <a16:creationId xmlns:a16="http://schemas.microsoft.com/office/drawing/2014/main" id="{37BE3DB7-4203-40E3-BAAE-CF0C73590E4E}"/>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6B9CF9-4D98-4033-989F-0357EF904221}"/>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0381C3-58FB-46D4-B3AD-6E19AE93D26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F89FA1C1-9617-434D-8855-18D704B048AB}"/>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485C6F86-BD4E-4A80-9873-A990C38214F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486180" y="1012649"/>
            <a:ext cx="2723781" cy="4172337"/>
          </a:xfrm>
          <a:prstGeom prst="rect">
            <a:avLst/>
          </a:prstGeom>
        </p:spPr>
      </p:pic>
    </p:spTree>
    <p:extLst>
      <p:ext uri="{BB962C8B-B14F-4D97-AF65-F5344CB8AC3E}">
        <p14:creationId xmlns:p14="http://schemas.microsoft.com/office/powerpoint/2010/main" val="830236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67968"/>
            <a:ext cx="3100401" cy="1421928"/>
          </a:xfrm>
          <a:prstGeom prst="rect">
            <a:avLst/>
          </a:prstGeom>
          <a:noFill/>
        </p:spPr>
        <p:txBody>
          <a:bodyPr wrap="square" lIns="91440" tIns="45720" rIns="91440" bIns="45720">
            <a:spAutoFit/>
          </a:bodyPr>
          <a:lstStyle/>
          <a:p>
            <a:pPr algn="ctr">
              <a:lnSpc>
                <a:spcPct val="90000"/>
              </a:lnSpc>
            </a:pPr>
            <a:r>
              <a:rPr lang="en-US" sz="3200" b="1" dirty="0">
                <a:ln w="0"/>
                <a:solidFill>
                  <a:schemeClr val="accent6"/>
                </a:solidFill>
              </a:rPr>
              <a:t>My Sister Lives on the Mantelpiece</a:t>
            </a:r>
            <a:endParaRPr lang="en-US" sz="32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154162"/>
          </a:xfrm>
          <a:prstGeom prst="rect">
            <a:avLst/>
          </a:prstGeom>
        </p:spPr>
        <p:txBody>
          <a:bodyPr wrap="square">
            <a:spAutoFit/>
          </a:bodyPr>
          <a:lstStyle/>
          <a:p>
            <a:r>
              <a:rPr lang="en-US" b="1" dirty="0">
                <a:solidFill>
                  <a:schemeClr val="accent6"/>
                </a:solidFill>
              </a:rPr>
              <a:t>Synopsis</a:t>
            </a:r>
          </a:p>
          <a:p>
            <a:r>
              <a:rPr lang="en-GB" sz="1700" dirty="0"/>
              <a:t>A ten year old boy has to come to terms with the death of his older sister from a terrorist bomb and the break up of his family.</a:t>
            </a:r>
            <a:endParaRPr lang="en-US" sz="1700" dirty="0"/>
          </a:p>
        </p:txBody>
      </p:sp>
      <p:sp>
        <p:nvSpPr>
          <p:cNvPr id="8" name="Rectangle 7">
            <a:extLst>
              <a:ext uri="{FF2B5EF4-FFF2-40B4-BE49-F238E27FC236}">
                <a16:creationId xmlns:a16="http://schemas.microsoft.com/office/drawing/2014/main" id="{CBB719E8-093D-CD46-B6C8-CB5650C11D22}"/>
              </a:ext>
            </a:extLst>
          </p:cNvPr>
          <p:cNvSpPr/>
          <p:nvPr/>
        </p:nvSpPr>
        <p:spPr>
          <a:xfrm>
            <a:off x="3501097" y="1648051"/>
            <a:ext cx="5320769" cy="923330"/>
          </a:xfrm>
          <a:prstGeom prst="rect">
            <a:avLst/>
          </a:prstGeom>
        </p:spPr>
        <p:txBody>
          <a:bodyPr wrap="square">
            <a:spAutoFit/>
          </a:bodyPr>
          <a:lstStyle/>
          <a:p>
            <a:endParaRPr lang="en-US" b="1" dirty="0">
              <a:solidFill>
                <a:schemeClr val="accent6"/>
              </a:solidFill>
            </a:endParaRPr>
          </a:p>
          <a:p>
            <a:r>
              <a:rPr lang="en-US" b="1" dirty="0">
                <a:solidFill>
                  <a:schemeClr val="accent6"/>
                </a:solidFill>
              </a:rPr>
              <a:t>Setting</a:t>
            </a:r>
          </a:p>
          <a:p>
            <a:r>
              <a:rPr lang="en-GB" dirty="0"/>
              <a:t> Present day England</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743552"/>
            <a:ext cx="5625905" cy="646331"/>
          </a:xfrm>
          <a:prstGeom prst="rect">
            <a:avLst/>
          </a:prstGeom>
        </p:spPr>
        <p:txBody>
          <a:bodyPr wrap="square">
            <a:spAutoFit/>
          </a:bodyPr>
          <a:lstStyle/>
          <a:p>
            <a:r>
              <a:rPr lang="en-US" b="1" dirty="0">
                <a:solidFill>
                  <a:schemeClr val="accent6"/>
                </a:solidFill>
              </a:rPr>
              <a:t>Themes</a:t>
            </a:r>
          </a:p>
          <a:p>
            <a:r>
              <a:rPr lang="en-GB" dirty="0"/>
              <a:t>Families, home, death</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Young adult fiction</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539314" y="5461985"/>
            <a:ext cx="2652142" cy="369332"/>
          </a:xfrm>
          <a:prstGeom prst="rect">
            <a:avLst/>
          </a:prstGeom>
          <a:noFill/>
        </p:spPr>
        <p:txBody>
          <a:bodyPr wrap="square" rtlCol="0">
            <a:spAutoFit/>
          </a:bodyPr>
          <a:lstStyle/>
          <a:p>
            <a:pPr algn="ctr"/>
            <a:r>
              <a:rPr lang="en-US" b="1" i="1" dirty="0">
                <a:solidFill>
                  <a:schemeClr val="accent6"/>
                </a:solidFill>
              </a:rPr>
              <a:t>Annabel Pitcher (2011)</a:t>
            </a:r>
          </a:p>
        </p:txBody>
      </p:sp>
      <p:cxnSp>
        <p:nvCxnSpPr>
          <p:cNvPr id="22" name="Straight Connector 21">
            <a:extLst>
              <a:ext uri="{FF2B5EF4-FFF2-40B4-BE49-F238E27FC236}">
                <a16:creationId xmlns:a16="http://schemas.microsoft.com/office/drawing/2014/main" id="{37BE3DB7-4203-40E3-BAAE-CF0C73590E4E}"/>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6B9CF9-4D98-4033-989F-0357EF904221}"/>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0381C3-58FB-46D4-B3AD-6E19AE93D265}"/>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5" name="Rectangle 24">
            <a:extLst>
              <a:ext uri="{FF2B5EF4-FFF2-40B4-BE49-F238E27FC236}">
                <a16:creationId xmlns:a16="http://schemas.microsoft.com/office/drawing/2014/main" id="{F89FA1C1-9617-434D-8855-18D704B048AB}"/>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6" name="Straight Connector 25">
            <a:extLst>
              <a:ext uri="{FF2B5EF4-FFF2-40B4-BE49-F238E27FC236}">
                <a16:creationId xmlns:a16="http://schemas.microsoft.com/office/drawing/2014/main" id="{485C6F86-BD4E-4A80-9873-A990C38214F9}"/>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09498" y="1716284"/>
            <a:ext cx="2405506" cy="3651995"/>
          </a:xfrm>
          <a:prstGeom prst="rect">
            <a:avLst/>
          </a:prstGeom>
        </p:spPr>
      </p:pic>
    </p:spTree>
    <p:extLst>
      <p:ext uri="{BB962C8B-B14F-4D97-AF65-F5344CB8AC3E}">
        <p14:creationId xmlns:p14="http://schemas.microsoft.com/office/powerpoint/2010/main" val="259475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Slides Content </a:t>
            </a:r>
            <a:r>
              <a:rPr lang="en-GB" b="1" i="1" dirty="0"/>
              <a:t>(click on headings to go to slide)</a:t>
            </a:r>
          </a:p>
        </p:txBody>
      </p:sp>
      <p:sp>
        <p:nvSpPr>
          <p:cNvPr id="3" name="Content Placeholder 2"/>
          <p:cNvSpPr>
            <a:spLocks noGrp="1"/>
          </p:cNvSpPr>
          <p:nvPr>
            <p:ph idx="1"/>
          </p:nvPr>
        </p:nvSpPr>
        <p:spPr>
          <a:xfrm>
            <a:off x="628650" y="1690689"/>
            <a:ext cx="7886700" cy="4991883"/>
          </a:xfrm>
        </p:spPr>
        <p:txBody>
          <a:bodyPr>
            <a:normAutofit fontScale="85000" lnSpcReduction="20000"/>
          </a:bodyPr>
          <a:lstStyle/>
          <a:p>
            <a:r>
              <a:rPr lang="en-GB" sz="2600" dirty="0">
                <a:latin typeface="+mj-lt"/>
                <a:hlinkClick r:id="rId2" action="ppaction://hlinksldjump"/>
              </a:rPr>
              <a:t>Tutor Guide </a:t>
            </a:r>
            <a:r>
              <a:rPr lang="en-GB" sz="2600" dirty="0">
                <a:latin typeface="+mj-lt"/>
              </a:rPr>
              <a:t>(how to use this resource)</a:t>
            </a:r>
          </a:p>
          <a:p>
            <a:r>
              <a:rPr lang="en-GB" sz="2600" dirty="0">
                <a:latin typeface="+mj-lt"/>
                <a:hlinkClick r:id="rId3" action="ppaction://hlinksldjump"/>
              </a:rPr>
              <a:t>Tutor Important Notes</a:t>
            </a:r>
            <a:endParaRPr lang="en-GB" sz="2600" dirty="0">
              <a:latin typeface="+mj-lt"/>
            </a:endParaRPr>
          </a:p>
          <a:p>
            <a:r>
              <a:rPr lang="en-GB" sz="2600" dirty="0">
                <a:latin typeface="+mj-lt"/>
                <a:hlinkClick r:id="rId4" action="ppaction://hlinksldjump"/>
              </a:rPr>
              <a:t>Genre Explanation</a:t>
            </a:r>
            <a:endParaRPr lang="en-GB" sz="2600" dirty="0">
              <a:latin typeface="+mj-lt"/>
            </a:endParaRPr>
          </a:p>
          <a:p>
            <a:r>
              <a:rPr lang="en-GB" sz="2600" dirty="0">
                <a:latin typeface="+mj-lt"/>
              </a:rPr>
              <a:t>Year 8 Books – Detailed Slide Per Book:</a:t>
            </a:r>
          </a:p>
          <a:p>
            <a:pPr lvl="1"/>
            <a:r>
              <a:rPr lang="en-US" sz="1900" dirty="0">
                <a:latin typeface="+mj-lt"/>
                <a:hlinkClick r:id="rId5" action="ppaction://hlinksldjump"/>
              </a:rPr>
              <a:t>A Long Way Home </a:t>
            </a:r>
            <a:endParaRPr lang="en-US" sz="1900" dirty="0">
              <a:latin typeface="+mj-lt"/>
            </a:endParaRPr>
          </a:p>
          <a:p>
            <a:pPr lvl="1"/>
            <a:r>
              <a:rPr lang="en-US" sz="1900" dirty="0">
                <a:latin typeface="+mj-lt"/>
                <a:hlinkClick r:id="rId6" action="ppaction://hlinksldjump"/>
              </a:rPr>
              <a:t>A Monster Calls</a:t>
            </a:r>
            <a:endParaRPr lang="en-US" sz="1900" dirty="0">
              <a:latin typeface="+mj-lt"/>
            </a:endParaRPr>
          </a:p>
          <a:p>
            <a:pPr lvl="1"/>
            <a:r>
              <a:rPr lang="en-US" sz="1900" dirty="0">
                <a:latin typeface="+mj-lt"/>
                <a:hlinkClick r:id="rId7" action="ppaction://hlinksldjump"/>
              </a:rPr>
              <a:t>Chinese Cinderella: The True Story of an Unwanted Daughter</a:t>
            </a:r>
            <a:endParaRPr lang="en-US" sz="1900" dirty="0">
              <a:latin typeface="+mj-lt"/>
            </a:endParaRPr>
          </a:p>
          <a:p>
            <a:pPr lvl="1"/>
            <a:r>
              <a:rPr lang="en-US" sz="1900" dirty="0">
                <a:latin typeface="+mj-lt"/>
                <a:hlinkClick r:id="rId8" action="ppaction://hlinksldjump"/>
              </a:rPr>
              <a:t>Coram Boy</a:t>
            </a:r>
            <a:endParaRPr lang="en-US" sz="1900" dirty="0">
              <a:latin typeface="+mj-lt"/>
            </a:endParaRPr>
          </a:p>
          <a:p>
            <a:pPr lvl="1"/>
            <a:r>
              <a:rPr lang="en-US" sz="1900" dirty="0">
                <a:latin typeface="+mj-lt"/>
                <a:hlinkClick r:id="rId9" action="ppaction://hlinksldjump"/>
              </a:rPr>
              <a:t>I am Malala</a:t>
            </a:r>
            <a:endParaRPr lang="en-US" sz="1900" dirty="0">
              <a:latin typeface="+mj-lt"/>
            </a:endParaRPr>
          </a:p>
          <a:p>
            <a:pPr lvl="1"/>
            <a:r>
              <a:rPr lang="en-US" sz="1900" dirty="0">
                <a:latin typeface="+mj-lt"/>
                <a:hlinkClick r:id="rId10" action="ppaction://hlinksldjump"/>
              </a:rPr>
              <a:t>One</a:t>
            </a:r>
            <a:endParaRPr lang="en-US" sz="1900" dirty="0">
              <a:latin typeface="+mj-lt"/>
            </a:endParaRPr>
          </a:p>
          <a:p>
            <a:pPr lvl="1"/>
            <a:r>
              <a:rPr lang="en-US" sz="1900" dirty="0">
                <a:latin typeface="+mj-lt"/>
                <a:hlinkClick r:id="rId11" action="ppaction://hlinksldjump"/>
              </a:rPr>
              <a:t>The Giver</a:t>
            </a:r>
            <a:endParaRPr lang="en-US" sz="1900" dirty="0">
              <a:latin typeface="+mj-lt"/>
            </a:endParaRPr>
          </a:p>
          <a:p>
            <a:pPr lvl="1"/>
            <a:r>
              <a:rPr lang="en-US" sz="1900" dirty="0">
                <a:latin typeface="+mj-lt"/>
                <a:hlinkClick r:id="rId12" action="ppaction://hlinksldjump"/>
              </a:rPr>
              <a:t>Steve Jobs: The Man Who Thought Different</a:t>
            </a:r>
            <a:endParaRPr lang="en-US" sz="1900" dirty="0">
              <a:latin typeface="+mj-lt"/>
            </a:endParaRPr>
          </a:p>
          <a:p>
            <a:pPr lvl="1"/>
            <a:r>
              <a:rPr lang="en-US" sz="1900" dirty="0">
                <a:latin typeface="+mj-lt"/>
                <a:hlinkClick r:id="rId13" action="ppaction://hlinksldjump"/>
              </a:rPr>
              <a:t>Revolver</a:t>
            </a:r>
            <a:endParaRPr lang="en-US" sz="1900" dirty="0">
              <a:latin typeface="+mj-lt"/>
            </a:endParaRPr>
          </a:p>
          <a:p>
            <a:pPr lvl="1"/>
            <a:r>
              <a:rPr lang="en-US" sz="1800" dirty="0">
                <a:latin typeface="+mj-lt"/>
                <a:hlinkClick r:id="rId14" action="ppaction://hlinksldjump"/>
              </a:rPr>
              <a:t>Mud, Sweat and Tears</a:t>
            </a:r>
            <a:endParaRPr lang="en-GB" sz="1800" dirty="0">
              <a:latin typeface="+mj-lt"/>
            </a:endParaRPr>
          </a:p>
          <a:p>
            <a:pPr lvl="1"/>
            <a:r>
              <a:rPr lang="en-GB" sz="1800" dirty="0">
                <a:latin typeface="+mj-lt"/>
                <a:hlinkClick r:id="rId15" action="ppaction://hlinksldjump"/>
              </a:rPr>
              <a:t>The Invincible Summer of Juniper Jones</a:t>
            </a:r>
            <a:endParaRPr lang="en-GB" sz="1800" dirty="0">
              <a:latin typeface="+mj-lt"/>
            </a:endParaRPr>
          </a:p>
          <a:p>
            <a:pPr lvl="1"/>
            <a:r>
              <a:rPr lang="en-GB" sz="1800" dirty="0">
                <a:latin typeface="+mj-lt"/>
                <a:hlinkClick r:id="rId16" action="ppaction://hlinksldjump"/>
              </a:rPr>
              <a:t>The Last Paper Crane</a:t>
            </a:r>
            <a:endParaRPr lang="en-GB" sz="1800" dirty="0">
              <a:latin typeface="+mj-lt"/>
            </a:endParaRPr>
          </a:p>
          <a:p>
            <a:pPr lvl="1"/>
            <a:r>
              <a:rPr lang="en-GB" sz="1800" dirty="0">
                <a:latin typeface="+mj-lt"/>
                <a:hlinkClick r:id="rId17" action="ppaction://hlinksldjump"/>
              </a:rPr>
              <a:t>Fahrenheit 451</a:t>
            </a:r>
            <a:endParaRPr lang="en-GB" sz="1800" dirty="0">
              <a:latin typeface="+mj-lt"/>
            </a:endParaRPr>
          </a:p>
          <a:p>
            <a:pPr lvl="1"/>
            <a:r>
              <a:rPr lang="en-GB" sz="1800" dirty="0">
                <a:latin typeface="+mj-lt"/>
                <a:hlinkClick r:id="rId18" action="ppaction://hlinksldjump"/>
              </a:rPr>
              <a:t>My Sister Lives on the Mantelpiece</a:t>
            </a:r>
            <a:endParaRPr lang="en-GB" sz="1800" dirty="0">
              <a:latin typeface="+mj-lt"/>
            </a:endParaRPr>
          </a:p>
          <a:p>
            <a:pPr lvl="1"/>
            <a:endParaRPr lang="en-GB" sz="1900" dirty="0">
              <a:latin typeface="+mj-lt"/>
            </a:endParaRPr>
          </a:p>
          <a:p>
            <a:endParaRPr lang="en-GB" dirty="0">
              <a:latin typeface="+mj-lt"/>
            </a:endParaRPr>
          </a:p>
          <a:p>
            <a:endParaRPr lang="en-GB" dirty="0">
              <a:latin typeface="+mj-lt"/>
            </a:endParaRPr>
          </a:p>
        </p:txBody>
      </p:sp>
    </p:spTree>
    <p:extLst>
      <p:ext uri="{BB962C8B-B14F-4D97-AF65-F5344CB8AC3E}">
        <p14:creationId xmlns:p14="http://schemas.microsoft.com/office/powerpoint/2010/main" val="329634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879"/>
            <a:ext cx="7886700" cy="1325563"/>
          </a:xfrm>
        </p:spPr>
        <p:txBody>
          <a:bodyPr/>
          <a:lstStyle/>
          <a:p>
            <a:r>
              <a:rPr lang="en-GB" b="1" dirty="0"/>
              <a:t>Tutor Guide</a:t>
            </a:r>
          </a:p>
        </p:txBody>
      </p:sp>
      <p:sp>
        <p:nvSpPr>
          <p:cNvPr id="3" name="Content Placeholder 2"/>
          <p:cNvSpPr>
            <a:spLocks noGrp="1"/>
          </p:cNvSpPr>
          <p:nvPr>
            <p:ph idx="1"/>
          </p:nvPr>
        </p:nvSpPr>
        <p:spPr>
          <a:xfrm>
            <a:off x="628650" y="1376978"/>
            <a:ext cx="7886700" cy="5195943"/>
          </a:xfrm>
        </p:spPr>
        <p:txBody>
          <a:bodyPr>
            <a:normAutofit fontScale="92500" lnSpcReduction="20000"/>
          </a:bodyPr>
          <a:lstStyle/>
          <a:p>
            <a:pPr marL="0" indent="0">
              <a:buNone/>
            </a:pPr>
            <a:r>
              <a:rPr lang="en-GB" b="1" i="1" u="sng" dirty="0"/>
              <a:t>Every tutor session…</a:t>
            </a:r>
          </a:p>
          <a:p>
            <a:r>
              <a:rPr lang="en-GB" dirty="0"/>
              <a:t>Tutor needs to edit their relevant book slide to show the start page number and the start and end page number for that tutor session (based on where they got to last time) </a:t>
            </a:r>
          </a:p>
          <a:p>
            <a:r>
              <a:rPr lang="en-GB" dirty="0"/>
              <a:t>The relevant slide to the book in current use should be displayed by Tutors </a:t>
            </a:r>
            <a:r>
              <a:rPr lang="en-GB" b="1" i="1" dirty="0"/>
              <a:t>every day </a:t>
            </a:r>
            <a:r>
              <a:rPr lang="en-GB" dirty="0"/>
              <a:t>that the book is read.</a:t>
            </a:r>
          </a:p>
          <a:p>
            <a:endParaRPr lang="en-GB" i="1" dirty="0"/>
          </a:p>
          <a:p>
            <a:pPr marL="0" indent="0">
              <a:buNone/>
            </a:pPr>
            <a:r>
              <a:rPr lang="en-GB" b="1" i="1" u="sng" dirty="0"/>
              <a:t>On the first day of a new book…</a:t>
            </a:r>
          </a:p>
          <a:p>
            <a:r>
              <a:rPr lang="en-GB" dirty="0"/>
              <a:t>Tutors should display the new relevant slide, and simply move through each section of the slide.</a:t>
            </a:r>
          </a:p>
          <a:p>
            <a:r>
              <a:rPr lang="en-GB" i="1" dirty="0"/>
              <a:t>Tutors should:</a:t>
            </a:r>
          </a:p>
          <a:p>
            <a:pPr lvl="1"/>
            <a:r>
              <a:rPr lang="en-GB" dirty="0"/>
              <a:t>a) tell students who the author is and when it was written</a:t>
            </a:r>
          </a:p>
          <a:p>
            <a:pPr lvl="1"/>
            <a:r>
              <a:rPr lang="en-GB" dirty="0"/>
              <a:t>b) read the brief synopsis</a:t>
            </a:r>
          </a:p>
          <a:p>
            <a:pPr lvl="1"/>
            <a:r>
              <a:rPr lang="en-GB" dirty="0"/>
              <a:t>c) give details on the setting, themes and genre</a:t>
            </a:r>
          </a:p>
        </p:txBody>
      </p:sp>
    </p:spTree>
    <p:extLst>
      <p:ext uri="{BB962C8B-B14F-4D97-AF65-F5344CB8AC3E}">
        <p14:creationId xmlns:p14="http://schemas.microsoft.com/office/powerpoint/2010/main" val="271818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7698"/>
            <a:ext cx="7886700" cy="1325563"/>
          </a:xfrm>
        </p:spPr>
        <p:txBody>
          <a:bodyPr/>
          <a:lstStyle/>
          <a:p>
            <a:r>
              <a:rPr lang="en-GB" b="1" dirty="0"/>
              <a:t>Tutor Important Notes</a:t>
            </a:r>
          </a:p>
        </p:txBody>
      </p:sp>
      <p:sp>
        <p:nvSpPr>
          <p:cNvPr id="3" name="Content Placeholder 2"/>
          <p:cNvSpPr>
            <a:spLocks noGrp="1"/>
          </p:cNvSpPr>
          <p:nvPr>
            <p:ph idx="1"/>
          </p:nvPr>
        </p:nvSpPr>
        <p:spPr>
          <a:xfrm>
            <a:off x="628650" y="1323191"/>
            <a:ext cx="7886700" cy="4853772"/>
          </a:xfrm>
        </p:spPr>
        <p:txBody>
          <a:bodyPr>
            <a:normAutofit fontScale="77500" lnSpcReduction="20000"/>
          </a:bodyPr>
          <a:lstStyle/>
          <a:p>
            <a:r>
              <a:rPr lang="en-GB" dirty="0">
                <a:latin typeface="+mj-lt"/>
              </a:rPr>
              <a:t>Tutors hold onto their box of books ready for each tutor session. </a:t>
            </a:r>
          </a:p>
          <a:p>
            <a:r>
              <a:rPr lang="en-GB" dirty="0">
                <a:latin typeface="+mj-lt"/>
              </a:rPr>
              <a:t>Tutors need to read the day before the planned reading and annotate their tutor copy </a:t>
            </a:r>
            <a:r>
              <a:rPr lang="en-GB">
                <a:latin typeface="+mj-lt"/>
              </a:rPr>
              <a:t>(around 4 </a:t>
            </a:r>
            <a:r>
              <a:rPr lang="en-GB" dirty="0">
                <a:latin typeface="+mj-lt"/>
              </a:rPr>
              <a:t>words per pages to explain)</a:t>
            </a:r>
          </a:p>
          <a:p>
            <a:r>
              <a:rPr lang="en-GB" dirty="0">
                <a:latin typeface="+mj-lt"/>
              </a:rPr>
              <a:t>Tutors should not spend unnecessary amounts of time referring to these slides. They are intended only as an introduction (and daily visual reminder) of key details.</a:t>
            </a:r>
          </a:p>
          <a:p>
            <a:r>
              <a:rPr lang="en-GB" dirty="0">
                <a:latin typeface="+mj-lt"/>
              </a:rPr>
              <a:t>Tutors must ensure that students using their reading bookmarks/rulers in each book to follow the reading with the tutor.</a:t>
            </a:r>
          </a:p>
          <a:p>
            <a:r>
              <a:rPr lang="en-GB" dirty="0">
                <a:latin typeface="+mj-lt"/>
              </a:rPr>
              <a:t>Tutors should only read the slide to students on the FIRST day of a new book. After that, it will remain as a silent visual for the duration of the book.</a:t>
            </a:r>
          </a:p>
          <a:p>
            <a:r>
              <a:rPr lang="en-GB" dirty="0">
                <a:latin typeface="+mj-lt"/>
              </a:rPr>
              <a:t>Tutors should still follow usual guidance and read for the full length of the session, only stopping at the sound of the bell to move to Period 1.</a:t>
            </a:r>
          </a:p>
        </p:txBody>
      </p:sp>
    </p:spTree>
    <p:extLst>
      <p:ext uri="{BB962C8B-B14F-4D97-AF65-F5344CB8AC3E}">
        <p14:creationId xmlns:p14="http://schemas.microsoft.com/office/powerpoint/2010/main" val="69543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6DE82695-7266-444A-B308-DC0E863EF452}"/>
              </a:ext>
            </a:extLst>
          </p:cNvPr>
          <p:cNvGraphicFramePr>
            <a:graphicFrameLocks noGrp="1"/>
          </p:cNvGraphicFramePr>
          <p:nvPr>
            <p:extLst>
              <p:ext uri="{D42A27DB-BD31-4B8C-83A1-F6EECF244321}">
                <p14:modId xmlns:p14="http://schemas.microsoft.com/office/powerpoint/2010/main" val="1514884408"/>
              </p:ext>
            </p:extLst>
          </p:nvPr>
        </p:nvGraphicFramePr>
        <p:xfrm>
          <a:off x="356261" y="619499"/>
          <a:ext cx="4177640" cy="5606490"/>
        </p:xfrm>
        <a:graphic>
          <a:graphicData uri="http://schemas.openxmlformats.org/drawingml/2006/table">
            <a:tbl>
              <a:tblPr firstRow="1" bandRow="1">
                <a:tableStyleId>{93296810-A885-4BE3-A3E7-6D5BEEA58F35}</a:tableStyleId>
              </a:tblPr>
              <a:tblGrid>
                <a:gridCol w="1320139">
                  <a:extLst>
                    <a:ext uri="{9D8B030D-6E8A-4147-A177-3AD203B41FA5}">
                      <a16:colId xmlns:a16="http://schemas.microsoft.com/office/drawing/2014/main" val="980249631"/>
                    </a:ext>
                  </a:extLst>
                </a:gridCol>
                <a:gridCol w="2857501">
                  <a:extLst>
                    <a:ext uri="{9D8B030D-6E8A-4147-A177-3AD203B41FA5}">
                      <a16:colId xmlns:a16="http://schemas.microsoft.com/office/drawing/2014/main" val="372129315"/>
                    </a:ext>
                  </a:extLst>
                </a:gridCol>
              </a:tblGrid>
              <a:tr h="355277">
                <a:tc>
                  <a:txBody>
                    <a:bodyPr/>
                    <a:lstStyle/>
                    <a:p>
                      <a:r>
                        <a:rPr lang="en-US" sz="1800" b="0" dirty="0"/>
                        <a:t>Genre</a:t>
                      </a:r>
                    </a:p>
                  </a:txBody>
                  <a:tcPr anchor="ctr"/>
                </a:tc>
                <a:tc>
                  <a:txBody>
                    <a:bodyPr/>
                    <a:lstStyle/>
                    <a:p>
                      <a:r>
                        <a:rPr lang="en-US" sz="1800" b="0" dirty="0"/>
                        <a:t>Explanation</a:t>
                      </a:r>
                    </a:p>
                  </a:txBody>
                  <a:tcPr/>
                </a:tc>
                <a:extLst>
                  <a:ext uri="{0D108BD9-81ED-4DB2-BD59-A6C34878D82A}">
                    <a16:rowId xmlns:a16="http://schemas.microsoft.com/office/drawing/2014/main" val="4019171211"/>
                  </a:ext>
                </a:extLst>
              </a:tr>
              <a:tr h="444096">
                <a:tc>
                  <a:txBody>
                    <a:bodyPr/>
                    <a:lstStyle/>
                    <a:p>
                      <a:r>
                        <a:rPr lang="en-US" sz="1200" dirty="0"/>
                        <a:t>Bildungsroman</a:t>
                      </a:r>
                    </a:p>
                  </a:txBody>
                  <a:tcPr anchor="ctr"/>
                </a:tc>
                <a:tc>
                  <a:txBody>
                    <a:bodyPr/>
                    <a:lstStyle/>
                    <a:p>
                      <a:r>
                        <a:rPr lang="en-GB" sz="1200" b="0" i="0" u="none" strike="noStrike" kern="1200" dirty="0">
                          <a:solidFill>
                            <a:schemeClr val="dk1"/>
                          </a:solidFill>
                          <a:effectLst/>
                          <a:latin typeface="+mn-lt"/>
                          <a:ea typeface="+mn-ea"/>
                          <a:cs typeface="+mn-cs"/>
                        </a:rPr>
                        <a:t>deals with one person's formative years / coming of age</a:t>
                      </a:r>
                      <a:endParaRPr lang="en-US" sz="1200" dirty="0"/>
                    </a:p>
                  </a:txBody>
                  <a:tcPr anchor="ctr"/>
                </a:tc>
                <a:extLst>
                  <a:ext uri="{0D108BD9-81ED-4DB2-BD59-A6C34878D82A}">
                    <a16:rowId xmlns:a16="http://schemas.microsoft.com/office/drawing/2014/main" val="3354799736"/>
                  </a:ext>
                </a:extLst>
              </a:tr>
              <a:tr h="303054">
                <a:tc>
                  <a:txBody>
                    <a:bodyPr/>
                    <a:lstStyle/>
                    <a:p>
                      <a:r>
                        <a:rPr lang="en-US" sz="1200" dirty="0"/>
                        <a:t>Historical fiction</a:t>
                      </a:r>
                    </a:p>
                  </a:txBody>
                  <a:tcPr anchor="ctr"/>
                </a:tc>
                <a:tc>
                  <a:txBody>
                    <a:bodyPr/>
                    <a:lstStyle/>
                    <a:p>
                      <a:r>
                        <a:rPr lang="en-US" sz="1200" dirty="0"/>
                        <a:t>a story where the plot happens in the past</a:t>
                      </a:r>
                    </a:p>
                  </a:txBody>
                  <a:tcPr anchor="ctr"/>
                </a:tc>
                <a:extLst>
                  <a:ext uri="{0D108BD9-81ED-4DB2-BD59-A6C34878D82A}">
                    <a16:rowId xmlns:a16="http://schemas.microsoft.com/office/drawing/2014/main" val="1284993354"/>
                  </a:ext>
                </a:extLst>
              </a:tr>
              <a:tr h="444096">
                <a:tc>
                  <a:txBody>
                    <a:bodyPr/>
                    <a:lstStyle/>
                    <a:p>
                      <a:r>
                        <a:rPr lang="en-US" sz="1200" dirty="0"/>
                        <a:t>Non-fiction</a:t>
                      </a:r>
                    </a:p>
                  </a:txBody>
                  <a:tcPr anchor="ctr"/>
                </a:tc>
                <a:tc>
                  <a:txBody>
                    <a:bodyPr/>
                    <a:lstStyle/>
                    <a:p>
                      <a:r>
                        <a:rPr lang="en-US" sz="1200" dirty="0"/>
                        <a:t>an information text dealing with actual, real-life things or events</a:t>
                      </a:r>
                    </a:p>
                  </a:txBody>
                  <a:tcPr anchor="ctr"/>
                </a:tc>
                <a:extLst>
                  <a:ext uri="{0D108BD9-81ED-4DB2-BD59-A6C34878D82A}">
                    <a16:rowId xmlns:a16="http://schemas.microsoft.com/office/drawing/2014/main" val="1286499722"/>
                  </a:ext>
                </a:extLst>
              </a:tr>
              <a:tr h="444096">
                <a:tc>
                  <a:txBody>
                    <a:bodyPr/>
                    <a:lstStyle/>
                    <a:p>
                      <a:r>
                        <a:rPr lang="en-US" sz="1200" dirty="0"/>
                        <a:t>Biography / autobiography</a:t>
                      </a:r>
                    </a:p>
                  </a:txBody>
                  <a:tcPr anchor="ctr"/>
                </a:tc>
                <a:tc>
                  <a:txBody>
                    <a:bodyPr/>
                    <a:lstStyle/>
                    <a:p>
                      <a:r>
                        <a:rPr lang="en-US" sz="1200" dirty="0"/>
                        <a:t>an account of a person’s life/ an account of a person’s life written by themselves</a:t>
                      </a:r>
                    </a:p>
                  </a:txBody>
                  <a:tcPr anchor="ctr"/>
                </a:tc>
                <a:extLst>
                  <a:ext uri="{0D108BD9-81ED-4DB2-BD59-A6C34878D82A}">
                    <a16:rowId xmlns:a16="http://schemas.microsoft.com/office/drawing/2014/main" val="2582980833"/>
                  </a:ext>
                </a:extLst>
              </a:tr>
              <a:tr h="477024">
                <a:tc>
                  <a:txBody>
                    <a:bodyPr/>
                    <a:lstStyle/>
                    <a:p>
                      <a:r>
                        <a:rPr lang="en-US" sz="1200" dirty="0"/>
                        <a:t>Young adult fiction</a:t>
                      </a:r>
                    </a:p>
                  </a:txBody>
                  <a:tcPr anchor="ctr"/>
                </a:tc>
                <a:tc>
                  <a:txBody>
                    <a:bodyPr/>
                    <a:lstStyle/>
                    <a:p>
                      <a:r>
                        <a:rPr lang="en-US" sz="1200" dirty="0"/>
                        <a:t>a story intended to be written for a young adult audience</a:t>
                      </a:r>
                    </a:p>
                  </a:txBody>
                  <a:tcPr anchor="ctr"/>
                </a:tc>
                <a:extLst>
                  <a:ext uri="{0D108BD9-81ED-4DB2-BD59-A6C34878D82A}">
                    <a16:rowId xmlns:a16="http://schemas.microsoft.com/office/drawing/2014/main" val="3176672185"/>
                  </a:ext>
                </a:extLst>
              </a:tr>
              <a:tr h="309982">
                <a:tc>
                  <a:txBody>
                    <a:bodyPr/>
                    <a:lstStyle/>
                    <a:p>
                      <a:r>
                        <a:rPr lang="en-US" sz="1200" dirty="0"/>
                        <a:t>Allegory</a:t>
                      </a:r>
                    </a:p>
                  </a:txBody>
                  <a:tcPr anchor="ctr"/>
                </a:tc>
                <a:tc>
                  <a:txBody>
                    <a:bodyPr/>
                    <a:lstStyle/>
                    <a:p>
                      <a:r>
                        <a:rPr lang="en-US" sz="1200" dirty="0"/>
                        <a:t>a story with a hidden meaning; moralistic</a:t>
                      </a:r>
                    </a:p>
                  </a:txBody>
                  <a:tcPr anchor="ctr"/>
                </a:tc>
                <a:extLst>
                  <a:ext uri="{0D108BD9-81ED-4DB2-BD59-A6C34878D82A}">
                    <a16:rowId xmlns:a16="http://schemas.microsoft.com/office/drawing/2014/main" val="903210193"/>
                  </a:ext>
                </a:extLst>
              </a:tr>
              <a:tr h="760475">
                <a:tc>
                  <a:txBody>
                    <a:bodyPr/>
                    <a:lstStyle/>
                    <a:p>
                      <a:r>
                        <a:rPr lang="en-US" sz="1200" dirty="0"/>
                        <a:t>Poetry / </a:t>
                      </a:r>
                    </a:p>
                    <a:p>
                      <a:r>
                        <a:rPr lang="en-US" sz="1200" dirty="0"/>
                        <a:t>slam poetry</a:t>
                      </a:r>
                    </a:p>
                  </a:txBody>
                  <a:tcPr anchor="ctr"/>
                </a:tc>
                <a:tc>
                  <a:txBody>
                    <a:bodyPr/>
                    <a:lstStyle/>
                    <a:p>
                      <a:r>
                        <a:rPr lang="en-GB" sz="1200" b="0" i="0" u="none" strike="noStrike" kern="1200" dirty="0">
                          <a:solidFill>
                            <a:schemeClr val="dk1"/>
                          </a:solidFill>
                          <a:effectLst/>
                          <a:latin typeface="+mn-lt"/>
                          <a:ea typeface="+mn-ea"/>
                          <a:cs typeface="+mn-cs"/>
                        </a:rPr>
                        <a:t>texts where the expression of feelings/ideas are given intensity with a distinctive style and rhythm</a:t>
                      </a:r>
                      <a:endParaRPr lang="en-US" sz="1050" dirty="0"/>
                    </a:p>
                  </a:txBody>
                  <a:tcPr anchor="ctr"/>
                </a:tc>
                <a:extLst>
                  <a:ext uri="{0D108BD9-81ED-4DB2-BD59-A6C34878D82A}">
                    <a16:rowId xmlns:a16="http://schemas.microsoft.com/office/drawing/2014/main" val="687950552"/>
                  </a:ext>
                </a:extLst>
              </a:tr>
              <a:tr h="621735">
                <a:tc>
                  <a:txBody>
                    <a:bodyPr/>
                    <a:lstStyle/>
                    <a:p>
                      <a:r>
                        <a:rPr lang="en-US" sz="1200" dirty="0"/>
                        <a:t>Thriller/ suspense / psychological</a:t>
                      </a:r>
                    </a:p>
                  </a:txBody>
                  <a:tcPr anchor="ctr"/>
                </a:tc>
                <a:tc>
                  <a:txBody>
                    <a:bodyPr/>
                    <a:lstStyle/>
                    <a:p>
                      <a:r>
                        <a:rPr lang="en-US" sz="1200" dirty="0"/>
                        <a:t>a story that creates </a:t>
                      </a:r>
                      <a:r>
                        <a:rPr lang="en-GB" sz="1200" b="0" i="0" u="none" strike="noStrike" kern="1200" dirty="0">
                          <a:solidFill>
                            <a:schemeClr val="dk1"/>
                          </a:solidFill>
                          <a:effectLst/>
                          <a:latin typeface="+mn-lt"/>
                          <a:ea typeface="+mn-ea"/>
                          <a:cs typeface="+mn-cs"/>
                        </a:rPr>
                        <a:t>feelings of suspense, excitement, surprise, anticipation or anxiety for the reader</a:t>
                      </a:r>
                      <a:endParaRPr lang="en-US" sz="1200" dirty="0"/>
                    </a:p>
                  </a:txBody>
                  <a:tcPr anchor="ctr"/>
                </a:tc>
                <a:extLst>
                  <a:ext uri="{0D108BD9-81ED-4DB2-BD59-A6C34878D82A}">
                    <a16:rowId xmlns:a16="http://schemas.microsoft.com/office/drawing/2014/main" val="350528119"/>
                  </a:ext>
                </a:extLst>
              </a:tr>
              <a:tr h="921315">
                <a:tc>
                  <a:txBody>
                    <a:bodyPr/>
                    <a:lstStyle/>
                    <a:p>
                      <a:r>
                        <a:rPr lang="en-US" sz="1200" dirty="0"/>
                        <a:t>Fantasy</a:t>
                      </a:r>
                    </a:p>
                  </a:txBody>
                  <a:tcPr anchor="ctr"/>
                </a:tc>
                <a:tc>
                  <a:txBody>
                    <a:bodyPr/>
                    <a:lstStyle/>
                    <a:p>
                      <a:r>
                        <a:rPr lang="en-GB" sz="1200" b="0" i="0" u="none" strike="noStrike" kern="1200" dirty="0">
                          <a:solidFill>
                            <a:schemeClr val="dk1"/>
                          </a:solidFill>
                          <a:effectLst/>
                          <a:latin typeface="+mn-lt"/>
                          <a:ea typeface="+mn-ea"/>
                          <a:cs typeface="+mn-cs"/>
                        </a:rPr>
                        <a:t>a story where the plot could not happen in real life. Often involves magic or witchcraft. Takes place on another planet or in another world</a:t>
                      </a:r>
                      <a:endParaRPr lang="en-US" sz="1050" dirty="0"/>
                    </a:p>
                  </a:txBody>
                  <a:tcPr anchor="ctr"/>
                </a:tc>
                <a:extLst>
                  <a:ext uri="{0D108BD9-81ED-4DB2-BD59-A6C34878D82A}">
                    <a16:rowId xmlns:a16="http://schemas.microsoft.com/office/drawing/2014/main" val="632715900"/>
                  </a:ext>
                </a:extLst>
              </a:tr>
              <a:tr h="457200">
                <a:tc>
                  <a:txBody>
                    <a:bodyPr/>
                    <a:lstStyle/>
                    <a:p>
                      <a:r>
                        <a:rPr lang="en-US" sz="1200" dirty="0"/>
                        <a:t>Anthology</a:t>
                      </a:r>
                    </a:p>
                  </a:txBody>
                  <a:tcPr anchor="ctr"/>
                </a:tc>
                <a:tc>
                  <a:txBody>
                    <a:bodyPr/>
                    <a:lstStyle/>
                    <a:p>
                      <a:r>
                        <a:rPr lang="en-US" sz="1200" dirty="0"/>
                        <a:t>a collection of poems or artistic works</a:t>
                      </a:r>
                    </a:p>
                  </a:txBody>
                  <a:tcPr anchor="ctr"/>
                </a:tc>
                <a:extLst>
                  <a:ext uri="{0D108BD9-81ED-4DB2-BD59-A6C34878D82A}">
                    <a16:rowId xmlns:a16="http://schemas.microsoft.com/office/drawing/2014/main" val="1257758541"/>
                  </a:ext>
                </a:extLst>
              </a:tr>
            </a:tbl>
          </a:graphicData>
        </a:graphic>
      </p:graphicFrame>
      <p:graphicFrame>
        <p:nvGraphicFramePr>
          <p:cNvPr id="25" name="Table 24">
            <a:extLst>
              <a:ext uri="{FF2B5EF4-FFF2-40B4-BE49-F238E27FC236}">
                <a16:creationId xmlns:a16="http://schemas.microsoft.com/office/drawing/2014/main" id="{BCA431D8-C8B3-9B49-B1BA-4F1BF0EE40E0}"/>
              </a:ext>
            </a:extLst>
          </p:cNvPr>
          <p:cNvGraphicFramePr>
            <a:graphicFrameLocks noGrp="1"/>
          </p:cNvGraphicFramePr>
          <p:nvPr>
            <p:extLst>
              <p:ext uri="{D42A27DB-BD31-4B8C-83A1-F6EECF244321}">
                <p14:modId xmlns:p14="http://schemas.microsoft.com/office/powerpoint/2010/main" val="2388245180"/>
              </p:ext>
            </p:extLst>
          </p:nvPr>
        </p:nvGraphicFramePr>
        <p:xfrm>
          <a:off x="4686050" y="619498"/>
          <a:ext cx="4177640" cy="5582566"/>
        </p:xfrm>
        <a:graphic>
          <a:graphicData uri="http://schemas.openxmlformats.org/drawingml/2006/table">
            <a:tbl>
              <a:tblPr firstRow="1" bandRow="1">
                <a:tableStyleId>{93296810-A885-4BE3-A3E7-6D5BEEA58F35}</a:tableStyleId>
              </a:tblPr>
              <a:tblGrid>
                <a:gridCol w="1286125">
                  <a:extLst>
                    <a:ext uri="{9D8B030D-6E8A-4147-A177-3AD203B41FA5}">
                      <a16:colId xmlns:a16="http://schemas.microsoft.com/office/drawing/2014/main" val="980249631"/>
                    </a:ext>
                  </a:extLst>
                </a:gridCol>
                <a:gridCol w="2891515">
                  <a:extLst>
                    <a:ext uri="{9D8B030D-6E8A-4147-A177-3AD203B41FA5}">
                      <a16:colId xmlns:a16="http://schemas.microsoft.com/office/drawing/2014/main" val="372129315"/>
                    </a:ext>
                  </a:extLst>
                </a:gridCol>
              </a:tblGrid>
              <a:tr h="365098">
                <a:tc>
                  <a:txBody>
                    <a:bodyPr/>
                    <a:lstStyle/>
                    <a:p>
                      <a:r>
                        <a:rPr lang="en-US" sz="1800" b="0" dirty="0"/>
                        <a:t>Genre</a:t>
                      </a:r>
                    </a:p>
                  </a:txBody>
                  <a:tcPr anchor="ctr"/>
                </a:tc>
                <a:tc>
                  <a:txBody>
                    <a:bodyPr/>
                    <a:lstStyle/>
                    <a:p>
                      <a:r>
                        <a:rPr lang="en-US" sz="1800" b="0" dirty="0"/>
                        <a:t>Explanation</a:t>
                      </a:r>
                    </a:p>
                  </a:txBody>
                  <a:tcPr/>
                </a:tc>
                <a:extLst>
                  <a:ext uri="{0D108BD9-81ED-4DB2-BD59-A6C34878D82A}">
                    <a16:rowId xmlns:a16="http://schemas.microsoft.com/office/drawing/2014/main" val="4019171211"/>
                  </a:ext>
                </a:extLst>
              </a:tr>
              <a:tr h="459563">
                <a:tc>
                  <a:txBody>
                    <a:bodyPr/>
                    <a:lstStyle/>
                    <a:p>
                      <a:r>
                        <a:rPr lang="en-US" sz="1200" dirty="0"/>
                        <a:t>Crime fiction</a:t>
                      </a:r>
                    </a:p>
                  </a:txBody>
                  <a:tcPr anchor="ctr"/>
                </a:tc>
                <a:tc>
                  <a:txBody>
                    <a:bodyPr/>
                    <a:lstStyle/>
                    <a:p>
                      <a:r>
                        <a:rPr lang="en-GB" sz="1200" b="0" i="0" u="none" strike="noStrike" kern="1200" dirty="0">
                          <a:solidFill>
                            <a:schemeClr val="dk1"/>
                          </a:solidFill>
                          <a:effectLst/>
                          <a:latin typeface="+mn-lt"/>
                          <a:ea typeface="+mn-ea"/>
                          <a:cs typeface="+mn-cs"/>
                        </a:rPr>
                        <a:t>deals with crimes, their detection, criminals, and their motive</a:t>
                      </a:r>
                      <a:endParaRPr lang="en-US" sz="1050" dirty="0"/>
                    </a:p>
                  </a:txBody>
                  <a:tcPr anchor="ctr"/>
                </a:tc>
                <a:extLst>
                  <a:ext uri="{0D108BD9-81ED-4DB2-BD59-A6C34878D82A}">
                    <a16:rowId xmlns:a16="http://schemas.microsoft.com/office/drawing/2014/main" val="1657383307"/>
                  </a:ext>
                </a:extLst>
              </a:tr>
              <a:tr h="379950">
                <a:tc>
                  <a:txBody>
                    <a:bodyPr/>
                    <a:lstStyle/>
                    <a:p>
                      <a:r>
                        <a:rPr lang="en-US" sz="1200" dirty="0"/>
                        <a:t>Parable</a:t>
                      </a:r>
                    </a:p>
                  </a:txBody>
                  <a:tcPr anchor="ctr"/>
                </a:tc>
                <a:tc>
                  <a:txBody>
                    <a:bodyPr/>
                    <a:lstStyle/>
                    <a:p>
                      <a:r>
                        <a:rPr lang="en-GB" sz="1200" b="0" i="0" u="none" strike="noStrike" kern="1200" dirty="0">
                          <a:solidFill>
                            <a:schemeClr val="dk1"/>
                          </a:solidFill>
                          <a:effectLst/>
                          <a:latin typeface="+mn-lt"/>
                          <a:ea typeface="+mn-ea"/>
                          <a:cs typeface="+mn-cs"/>
                        </a:rPr>
                        <a:t>a short story with a moral attitude or sharing a religious principle</a:t>
                      </a:r>
                      <a:endParaRPr lang="en-US" sz="1050" dirty="0"/>
                    </a:p>
                  </a:txBody>
                  <a:tcPr anchor="ctr"/>
                </a:tc>
                <a:extLst>
                  <a:ext uri="{0D108BD9-81ED-4DB2-BD59-A6C34878D82A}">
                    <a16:rowId xmlns:a16="http://schemas.microsoft.com/office/drawing/2014/main" val="56643743"/>
                  </a:ext>
                </a:extLst>
              </a:tr>
              <a:tr h="628961">
                <a:tc>
                  <a:txBody>
                    <a:bodyPr/>
                    <a:lstStyle/>
                    <a:p>
                      <a:r>
                        <a:rPr lang="en-US" sz="1200" dirty="0"/>
                        <a:t>Fable</a:t>
                      </a:r>
                    </a:p>
                  </a:txBody>
                  <a:tcPr anchor="ctr"/>
                </a:tc>
                <a:tc>
                  <a:txBody>
                    <a:bodyPr/>
                    <a:lstStyle/>
                    <a:p>
                      <a:r>
                        <a:rPr lang="en-GB" sz="1200" b="0" i="0" u="none" strike="noStrike" kern="1200" dirty="0">
                          <a:solidFill>
                            <a:schemeClr val="dk1"/>
                          </a:solidFill>
                          <a:effectLst/>
                          <a:latin typeface="+mn-lt"/>
                          <a:ea typeface="+mn-ea"/>
                          <a:cs typeface="+mn-cs"/>
                        </a:rPr>
                        <a:t>uses animals, legendary creatures, plants, inanimate objects, or forces of nature to lead to a particular moral lesson</a:t>
                      </a:r>
                      <a:endParaRPr lang="en-US" sz="1050" dirty="0"/>
                    </a:p>
                  </a:txBody>
                  <a:tcPr anchor="ctr"/>
                </a:tc>
                <a:extLst>
                  <a:ext uri="{0D108BD9-81ED-4DB2-BD59-A6C34878D82A}">
                    <a16:rowId xmlns:a16="http://schemas.microsoft.com/office/drawing/2014/main" val="3209082998"/>
                  </a:ext>
                </a:extLst>
              </a:tr>
              <a:tr h="459563">
                <a:tc>
                  <a:txBody>
                    <a:bodyPr/>
                    <a:lstStyle/>
                    <a:p>
                      <a:r>
                        <a:rPr lang="en-US" sz="1200" dirty="0"/>
                        <a:t>Horror / gothic</a:t>
                      </a:r>
                    </a:p>
                  </a:txBody>
                  <a:tcPr anchor="ctr"/>
                </a:tc>
                <a:tc>
                  <a:txBody>
                    <a:bodyPr/>
                    <a:lstStyle/>
                    <a:p>
                      <a:r>
                        <a:rPr lang="en-GB" sz="1200" b="0" i="0" u="none" strike="noStrike" kern="1200" dirty="0">
                          <a:solidFill>
                            <a:schemeClr val="dk1"/>
                          </a:solidFill>
                          <a:effectLst/>
                          <a:latin typeface="+mn-lt"/>
                          <a:ea typeface="+mn-ea"/>
                          <a:cs typeface="+mn-cs"/>
                        </a:rPr>
                        <a:t>intended to scare, frighten, disgust, or startle its readers through horror and terror</a:t>
                      </a:r>
                      <a:endParaRPr lang="en-US" sz="1050" dirty="0"/>
                    </a:p>
                  </a:txBody>
                  <a:tcPr anchor="ctr"/>
                </a:tc>
                <a:extLst>
                  <a:ext uri="{0D108BD9-81ED-4DB2-BD59-A6C34878D82A}">
                    <a16:rowId xmlns:a16="http://schemas.microsoft.com/office/drawing/2014/main" val="83756701"/>
                  </a:ext>
                </a:extLst>
              </a:tr>
              <a:tr h="628961">
                <a:tc>
                  <a:txBody>
                    <a:bodyPr/>
                    <a:lstStyle/>
                    <a:p>
                      <a:r>
                        <a:rPr lang="en-US" sz="1200" dirty="0"/>
                        <a:t>Science fiction</a:t>
                      </a:r>
                    </a:p>
                  </a:txBody>
                  <a:tcPr anchor="ctr"/>
                </a:tc>
                <a:tc>
                  <a:txBody>
                    <a:bodyPr/>
                    <a:lstStyle/>
                    <a:p>
                      <a:r>
                        <a:rPr lang="en-GB" sz="1200" b="0" i="0" u="none" strike="noStrike" kern="1200" dirty="0">
                          <a:solidFill>
                            <a:schemeClr val="dk1"/>
                          </a:solidFill>
                          <a:effectLst/>
                          <a:latin typeface="+mn-lt"/>
                          <a:ea typeface="+mn-ea"/>
                          <a:cs typeface="+mn-cs"/>
                        </a:rPr>
                        <a:t>deals with futuristic concepts, advanced science &amp; technology, time travel, parallel universes, space and extra-terrestrial life</a:t>
                      </a:r>
                      <a:endParaRPr lang="en-US" sz="1050" dirty="0"/>
                    </a:p>
                  </a:txBody>
                  <a:tcPr anchor="ctr"/>
                </a:tc>
                <a:extLst>
                  <a:ext uri="{0D108BD9-81ED-4DB2-BD59-A6C34878D82A}">
                    <a16:rowId xmlns:a16="http://schemas.microsoft.com/office/drawing/2014/main" val="1171226160"/>
                  </a:ext>
                </a:extLst>
              </a:tr>
              <a:tr h="449258">
                <a:tc>
                  <a:txBody>
                    <a:bodyPr/>
                    <a:lstStyle/>
                    <a:p>
                      <a:r>
                        <a:rPr lang="en-US" sz="1200" dirty="0"/>
                        <a:t>Adventure / quest</a:t>
                      </a:r>
                    </a:p>
                  </a:txBody>
                  <a:tcPr anchor="ctr"/>
                </a:tc>
                <a:tc>
                  <a:txBody>
                    <a:bodyPr/>
                    <a:lstStyle/>
                    <a:p>
                      <a:r>
                        <a:rPr lang="en-GB" sz="1200" b="0" i="0" u="none" strike="noStrike" kern="1200" dirty="0">
                          <a:solidFill>
                            <a:schemeClr val="dk1"/>
                          </a:solidFill>
                          <a:effectLst/>
                          <a:latin typeface="+mn-lt"/>
                          <a:ea typeface="+mn-ea"/>
                          <a:cs typeface="+mn-cs"/>
                        </a:rPr>
                        <a:t>a journey for a mission or goal. Mythology, folklore &amp; legends often involve quests</a:t>
                      </a:r>
                      <a:endParaRPr lang="en-US" sz="1050" b="0" dirty="0"/>
                    </a:p>
                  </a:txBody>
                  <a:tcPr anchor="ctr"/>
                </a:tc>
                <a:extLst>
                  <a:ext uri="{0D108BD9-81ED-4DB2-BD59-A6C34878D82A}">
                    <a16:rowId xmlns:a16="http://schemas.microsoft.com/office/drawing/2014/main" val="2966631441"/>
                  </a:ext>
                </a:extLst>
              </a:tr>
              <a:tr h="1168071">
                <a:tc>
                  <a:txBody>
                    <a:bodyPr/>
                    <a:lstStyle/>
                    <a:p>
                      <a:r>
                        <a:rPr lang="en-US" sz="1200" dirty="0"/>
                        <a:t>Utopian / dystopian</a:t>
                      </a:r>
                    </a:p>
                  </a:txBody>
                  <a:tcPr anchor="ctr"/>
                </a:tc>
                <a:tc>
                  <a:txBody>
                    <a:bodyPr/>
                    <a:lstStyle/>
                    <a:p>
                      <a:r>
                        <a:rPr lang="en-GB" sz="1200" b="0" i="0" u="none" strike="noStrike" kern="1200" dirty="0">
                          <a:solidFill>
                            <a:schemeClr val="dk1"/>
                          </a:solidFill>
                          <a:effectLst/>
                          <a:latin typeface="+mn-lt"/>
                          <a:ea typeface="+mn-ea"/>
                          <a:cs typeface="+mn-cs"/>
                        </a:rPr>
                        <a:t>both are used to describe social and political structures in the world.</a:t>
                      </a:r>
                    </a:p>
                    <a:p>
                      <a:r>
                        <a:rPr lang="en-GB" sz="1200" b="0" i="1" u="none" strike="noStrike" kern="1200" dirty="0">
                          <a:solidFill>
                            <a:schemeClr val="dk1"/>
                          </a:solidFill>
                          <a:effectLst/>
                          <a:latin typeface="+mn-lt"/>
                          <a:ea typeface="+mn-ea"/>
                          <a:cs typeface="+mn-cs"/>
                        </a:rPr>
                        <a:t>Utopian</a:t>
                      </a:r>
                      <a:r>
                        <a:rPr lang="en-GB" sz="1200" b="0" i="0" u="none" strike="noStrike" kern="1200" dirty="0">
                          <a:solidFill>
                            <a:schemeClr val="dk1"/>
                          </a:solidFill>
                          <a:effectLst/>
                          <a:latin typeface="+mn-lt"/>
                          <a:ea typeface="+mn-ea"/>
                          <a:cs typeface="+mn-cs"/>
                        </a:rPr>
                        <a:t>: a place that we can only dream about, a true paradise. </a:t>
                      </a:r>
                    </a:p>
                    <a:p>
                      <a:r>
                        <a:rPr lang="en-GB" sz="1200" b="0" i="1" u="none" strike="noStrike" kern="1200" dirty="0">
                          <a:solidFill>
                            <a:schemeClr val="dk1"/>
                          </a:solidFill>
                          <a:effectLst/>
                          <a:latin typeface="+mn-lt"/>
                          <a:ea typeface="+mn-ea"/>
                          <a:cs typeface="+mn-cs"/>
                        </a:rPr>
                        <a:t>Dystopian</a:t>
                      </a:r>
                      <a:r>
                        <a:rPr lang="en-GB" sz="1200" b="0" i="0" u="none" strike="noStrike" kern="1200" dirty="0">
                          <a:solidFill>
                            <a:schemeClr val="dk1"/>
                          </a:solidFill>
                          <a:effectLst/>
                          <a:latin typeface="+mn-lt"/>
                          <a:ea typeface="+mn-ea"/>
                          <a:cs typeface="+mn-cs"/>
                        </a:rPr>
                        <a:t>: a society in which many things have gone wrong – a dark place.</a:t>
                      </a:r>
                      <a:endParaRPr lang="en-US" sz="800" b="0" i="0" dirty="0"/>
                    </a:p>
                  </a:txBody>
                  <a:tcPr anchor="ctr"/>
                </a:tc>
                <a:extLst>
                  <a:ext uri="{0D108BD9-81ED-4DB2-BD59-A6C34878D82A}">
                    <a16:rowId xmlns:a16="http://schemas.microsoft.com/office/drawing/2014/main" val="1614412860"/>
                  </a:ext>
                </a:extLst>
              </a:tr>
              <a:tr h="387484">
                <a:tc>
                  <a:txBody>
                    <a:bodyPr/>
                    <a:lstStyle/>
                    <a:p>
                      <a:r>
                        <a:rPr lang="en-US" sz="1200" dirty="0"/>
                        <a:t>Epistolary</a:t>
                      </a:r>
                    </a:p>
                  </a:txBody>
                  <a:tcPr anchor="ctr"/>
                </a:tc>
                <a:tc>
                  <a:txBody>
                    <a:bodyPr/>
                    <a:lstStyle/>
                    <a:p>
                      <a:r>
                        <a:rPr lang="en-US" sz="1200" b="0" i="0" dirty="0"/>
                        <a:t>a novel written as a series of documents. </a:t>
                      </a:r>
                      <a:r>
                        <a:rPr lang="en-GB" sz="1200" b="0" i="0" u="none" strike="noStrike" kern="1200" dirty="0">
                          <a:solidFill>
                            <a:schemeClr val="dk1"/>
                          </a:solidFill>
                          <a:effectLst/>
                          <a:latin typeface="+mn-lt"/>
                          <a:ea typeface="+mn-ea"/>
                          <a:cs typeface="+mn-cs"/>
                        </a:rPr>
                        <a:t>E.g. letter, diary entry, newspaper clipping</a:t>
                      </a:r>
                      <a:endParaRPr lang="en-US" sz="1200" b="0" i="0" dirty="0"/>
                    </a:p>
                  </a:txBody>
                  <a:tcPr anchor="ctr"/>
                </a:tc>
                <a:extLst>
                  <a:ext uri="{0D108BD9-81ED-4DB2-BD59-A6C34878D82A}">
                    <a16:rowId xmlns:a16="http://schemas.microsoft.com/office/drawing/2014/main" val="1740331822"/>
                  </a:ext>
                </a:extLst>
              </a:tr>
              <a:tr h="388244">
                <a:tc>
                  <a:txBody>
                    <a:bodyPr/>
                    <a:lstStyle/>
                    <a:p>
                      <a:r>
                        <a:rPr lang="en-US" sz="1200" dirty="0"/>
                        <a:t>Picaresque</a:t>
                      </a:r>
                    </a:p>
                  </a:txBody>
                  <a:tcPr anchor="ctr"/>
                </a:tc>
                <a:tc>
                  <a:txBody>
                    <a:bodyPr/>
                    <a:lstStyle/>
                    <a:p>
                      <a:r>
                        <a:rPr lang="en-US" sz="1200" b="0" i="0" dirty="0"/>
                        <a:t>an adventure story featuring a rough-and-tumble character who faces lots of events</a:t>
                      </a:r>
                    </a:p>
                  </a:txBody>
                  <a:tcPr anchor="ctr"/>
                </a:tc>
                <a:extLst>
                  <a:ext uri="{0D108BD9-81ED-4DB2-BD59-A6C34878D82A}">
                    <a16:rowId xmlns:a16="http://schemas.microsoft.com/office/drawing/2014/main" val="3224681103"/>
                  </a:ext>
                </a:extLst>
              </a:tr>
            </a:tbl>
          </a:graphicData>
        </a:graphic>
      </p:graphicFrame>
    </p:spTree>
    <p:extLst>
      <p:ext uri="{BB962C8B-B14F-4D97-AF65-F5344CB8AC3E}">
        <p14:creationId xmlns:p14="http://schemas.microsoft.com/office/powerpoint/2010/main" val="345084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1089529"/>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A Long </a:t>
            </a:r>
            <a:br>
              <a:rPr lang="en-US" sz="3600" b="1" dirty="0">
                <a:ln w="0"/>
                <a:solidFill>
                  <a:schemeClr val="accent6"/>
                </a:solidFill>
              </a:rPr>
            </a:br>
            <a:r>
              <a:rPr lang="en-US" sz="3600" b="1" dirty="0">
                <a:ln w="0"/>
                <a:solidFill>
                  <a:schemeClr val="accent6"/>
                </a:solidFill>
              </a:rPr>
              <a:t>Way Home</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48592" y="302092"/>
            <a:ext cx="5518762" cy="1938992"/>
          </a:xfrm>
          <a:prstGeom prst="rect">
            <a:avLst/>
          </a:prstGeom>
        </p:spPr>
        <p:txBody>
          <a:bodyPr wrap="square">
            <a:spAutoFit/>
          </a:bodyPr>
          <a:lstStyle/>
          <a:p>
            <a:r>
              <a:rPr lang="en-US" b="1" dirty="0">
                <a:solidFill>
                  <a:schemeClr val="accent6"/>
                </a:solidFill>
              </a:rPr>
              <a:t>Synopsis</a:t>
            </a:r>
          </a:p>
          <a:p>
            <a:r>
              <a:rPr lang="en-GB" sz="1700" dirty="0"/>
              <a:t>One day, after years of searching, </a:t>
            </a:r>
            <a:r>
              <a:rPr lang="en-GB" sz="1700" dirty="0" err="1"/>
              <a:t>Saroo</a:t>
            </a:r>
            <a:r>
              <a:rPr lang="en-GB" sz="1700" dirty="0"/>
              <a:t> miraculously found what he was looking for and set off to find his family. A Long Way Home is a moving, poignant, and inspirational true story of survival and triumph against incredible odds. It celebrates the importance of never letting go of what </a:t>
            </a:r>
            <a:br>
              <a:rPr lang="en-GB" sz="1700" dirty="0"/>
            </a:br>
            <a:r>
              <a:rPr lang="en-GB" sz="1700" dirty="0"/>
              <a:t>drives the human spirit: hope.</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252731"/>
            <a:ext cx="5320769" cy="646331"/>
          </a:xfrm>
          <a:prstGeom prst="rect">
            <a:avLst/>
          </a:prstGeom>
        </p:spPr>
        <p:txBody>
          <a:bodyPr wrap="square">
            <a:spAutoFit/>
          </a:bodyPr>
          <a:lstStyle/>
          <a:p>
            <a:r>
              <a:rPr lang="en-US" b="1" dirty="0">
                <a:solidFill>
                  <a:schemeClr val="accent6"/>
                </a:solidFill>
              </a:rPr>
              <a:t>Setting</a:t>
            </a:r>
          </a:p>
          <a:p>
            <a:r>
              <a:rPr lang="en-GB" dirty="0"/>
              <a:t>India, Australia</a:t>
            </a:r>
          </a:p>
        </p:txBody>
      </p:sp>
      <p:sp>
        <p:nvSpPr>
          <p:cNvPr id="9" name="Rectangle 8">
            <a:extLst>
              <a:ext uri="{FF2B5EF4-FFF2-40B4-BE49-F238E27FC236}">
                <a16:creationId xmlns:a16="http://schemas.microsoft.com/office/drawing/2014/main" id="{BEE12132-48AD-8843-8405-F026919EAE59}"/>
              </a:ext>
            </a:extLst>
          </p:cNvPr>
          <p:cNvSpPr/>
          <p:nvPr/>
        </p:nvSpPr>
        <p:spPr>
          <a:xfrm>
            <a:off x="3452632" y="2951989"/>
            <a:ext cx="5625905" cy="646331"/>
          </a:xfrm>
          <a:prstGeom prst="rect">
            <a:avLst/>
          </a:prstGeom>
        </p:spPr>
        <p:txBody>
          <a:bodyPr wrap="square">
            <a:spAutoFit/>
          </a:bodyPr>
          <a:lstStyle/>
          <a:p>
            <a:r>
              <a:rPr lang="en-US" b="1" dirty="0">
                <a:solidFill>
                  <a:schemeClr val="accent6"/>
                </a:solidFill>
              </a:rPr>
              <a:t>Themes</a:t>
            </a:r>
          </a:p>
          <a:p>
            <a:r>
              <a:rPr lang="en-GB" dirty="0"/>
              <a:t>Family, memory, friendship, technology, survival, poverty</a:t>
            </a:r>
          </a:p>
        </p:txBody>
      </p:sp>
      <p:sp>
        <p:nvSpPr>
          <p:cNvPr id="11" name="Rectangle 10">
            <a:extLst>
              <a:ext uri="{FF2B5EF4-FFF2-40B4-BE49-F238E27FC236}">
                <a16:creationId xmlns:a16="http://schemas.microsoft.com/office/drawing/2014/main" id="{6F8D027E-C84B-7445-9280-02EB8E26C275}"/>
              </a:ext>
            </a:extLst>
          </p:cNvPr>
          <p:cNvSpPr/>
          <p:nvPr/>
        </p:nvSpPr>
        <p:spPr>
          <a:xfrm>
            <a:off x="3452632" y="3611195"/>
            <a:ext cx="5625905" cy="646331"/>
          </a:xfrm>
          <a:prstGeom prst="rect">
            <a:avLst/>
          </a:prstGeom>
        </p:spPr>
        <p:txBody>
          <a:bodyPr wrap="square">
            <a:spAutoFit/>
          </a:bodyPr>
          <a:lstStyle/>
          <a:p>
            <a:r>
              <a:rPr lang="en-US" b="1" dirty="0">
                <a:solidFill>
                  <a:schemeClr val="accent6"/>
                </a:solidFill>
              </a:rPr>
              <a:t>Genre</a:t>
            </a:r>
          </a:p>
          <a:p>
            <a:r>
              <a:rPr lang="en-GB" dirty="0"/>
              <a:t>Autobiography, biography</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43385"/>
            <a:ext cx="2652142" cy="369332"/>
          </a:xfrm>
          <a:prstGeom prst="rect">
            <a:avLst/>
          </a:prstGeom>
          <a:noFill/>
        </p:spPr>
        <p:txBody>
          <a:bodyPr wrap="square" rtlCol="0">
            <a:spAutoFit/>
          </a:bodyPr>
          <a:lstStyle/>
          <a:p>
            <a:pPr algn="ctr"/>
            <a:r>
              <a:rPr lang="en-US" b="1" i="1" dirty="0" err="1">
                <a:solidFill>
                  <a:schemeClr val="accent6"/>
                </a:solidFill>
              </a:rPr>
              <a:t>Saroo</a:t>
            </a:r>
            <a:r>
              <a:rPr lang="en-US" b="1" i="1" dirty="0">
                <a:solidFill>
                  <a:schemeClr val="accent6"/>
                </a:solidFill>
              </a:rPr>
              <a:t> Brierley (2013)</a:t>
            </a:r>
          </a:p>
        </p:txBody>
      </p:sp>
      <p:pic>
        <p:nvPicPr>
          <p:cNvPr id="2" name="Picture 1">
            <a:extLst>
              <a:ext uri="{FF2B5EF4-FFF2-40B4-BE49-F238E27FC236}">
                <a16:creationId xmlns:a16="http://schemas.microsoft.com/office/drawing/2014/main" id="{8F818492-B314-5241-8534-933239DC7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180" y="1301121"/>
            <a:ext cx="2536152" cy="3890763"/>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8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2A61CC-4A32-D745-8768-9A267E292EE5}"/>
              </a:ext>
            </a:extLst>
          </p:cNvPr>
          <p:cNvSpPr/>
          <p:nvPr/>
        </p:nvSpPr>
        <p:spPr>
          <a:xfrm>
            <a:off x="3317965" y="446000"/>
            <a:ext cx="5582194" cy="1846659"/>
          </a:xfrm>
          <a:prstGeom prst="rect">
            <a:avLst/>
          </a:prstGeom>
        </p:spPr>
        <p:txBody>
          <a:bodyPr wrap="square">
            <a:spAutoFit/>
          </a:bodyPr>
          <a:lstStyle/>
          <a:p>
            <a:r>
              <a:rPr lang="en-US" b="1" dirty="0">
                <a:solidFill>
                  <a:schemeClr val="accent6"/>
                </a:solidFill>
              </a:rPr>
              <a:t>Synopsis</a:t>
            </a:r>
          </a:p>
          <a:p>
            <a:r>
              <a:rPr lang="en-GB" sz="1600" dirty="0"/>
              <a:t>Conor is dealing with more than other boys his age. His beloved mother is terminally ill. He has little in common with his grandmother and his father lives thousands of miles away. Each night, he is visited by a monster who tells stories, and guides him on a journey of courage, faith, and truth – a fusion between imagination and reality.</a:t>
            </a:r>
          </a:p>
        </p:txBody>
      </p:sp>
      <p:sp>
        <p:nvSpPr>
          <p:cNvPr id="6" name="Rectangle 5">
            <a:extLst>
              <a:ext uri="{FF2B5EF4-FFF2-40B4-BE49-F238E27FC236}">
                <a16:creationId xmlns:a16="http://schemas.microsoft.com/office/drawing/2014/main" id="{174141A8-7D2C-094F-BC66-11A8D22F1A13}"/>
              </a:ext>
            </a:extLst>
          </p:cNvPr>
          <p:cNvSpPr/>
          <p:nvPr/>
        </p:nvSpPr>
        <p:spPr>
          <a:xfrm>
            <a:off x="262051" y="121365"/>
            <a:ext cx="2869607" cy="1200329"/>
          </a:xfrm>
          <a:prstGeom prst="rect">
            <a:avLst/>
          </a:prstGeom>
          <a:noFill/>
        </p:spPr>
        <p:txBody>
          <a:bodyPr wrap="square" lIns="91440" tIns="45720" rIns="91440" bIns="45720">
            <a:spAutoFit/>
          </a:bodyPr>
          <a:lstStyle/>
          <a:p>
            <a:pPr algn="ctr">
              <a:lnSpc>
                <a:spcPct val="90000"/>
              </a:lnSpc>
            </a:pPr>
            <a:r>
              <a:rPr lang="en-US" sz="4000" b="1" dirty="0">
                <a:ln w="0"/>
                <a:solidFill>
                  <a:schemeClr val="accent6"/>
                </a:solidFill>
              </a:rPr>
              <a:t>A Monster Calls</a:t>
            </a:r>
            <a:endParaRPr lang="en-US" sz="4000" b="1" cap="none" spc="0" dirty="0">
              <a:ln w="0"/>
              <a:solidFill>
                <a:schemeClr val="accent6"/>
              </a:solidFill>
            </a:endParaRPr>
          </a:p>
        </p:txBody>
      </p:sp>
      <p:sp>
        <p:nvSpPr>
          <p:cNvPr id="7" name="Rectangle 6">
            <a:extLst>
              <a:ext uri="{FF2B5EF4-FFF2-40B4-BE49-F238E27FC236}">
                <a16:creationId xmlns:a16="http://schemas.microsoft.com/office/drawing/2014/main" id="{850E12A0-1219-8E42-9C5C-FB29CFC7601A}"/>
              </a:ext>
            </a:extLst>
          </p:cNvPr>
          <p:cNvSpPr/>
          <p:nvPr/>
        </p:nvSpPr>
        <p:spPr>
          <a:xfrm>
            <a:off x="3317964" y="2354139"/>
            <a:ext cx="5320769" cy="584775"/>
          </a:xfrm>
          <a:prstGeom prst="rect">
            <a:avLst/>
          </a:prstGeom>
        </p:spPr>
        <p:txBody>
          <a:bodyPr wrap="square">
            <a:spAutoFit/>
          </a:bodyPr>
          <a:lstStyle/>
          <a:p>
            <a:r>
              <a:rPr lang="en-US" sz="1600" b="1" dirty="0">
                <a:solidFill>
                  <a:schemeClr val="accent6"/>
                </a:solidFill>
              </a:rPr>
              <a:t>Setting</a:t>
            </a:r>
          </a:p>
          <a:p>
            <a:r>
              <a:rPr lang="en-GB" sz="1600" dirty="0"/>
              <a:t>Present day England (North of UK)</a:t>
            </a:r>
          </a:p>
        </p:txBody>
      </p:sp>
      <p:sp>
        <p:nvSpPr>
          <p:cNvPr id="8" name="Rectangle 7">
            <a:extLst>
              <a:ext uri="{FF2B5EF4-FFF2-40B4-BE49-F238E27FC236}">
                <a16:creationId xmlns:a16="http://schemas.microsoft.com/office/drawing/2014/main" id="{A897163E-55F8-8942-8873-14B11C81D989}"/>
              </a:ext>
            </a:extLst>
          </p:cNvPr>
          <p:cNvSpPr/>
          <p:nvPr/>
        </p:nvSpPr>
        <p:spPr>
          <a:xfrm>
            <a:off x="3317965" y="3025059"/>
            <a:ext cx="5582196" cy="584775"/>
          </a:xfrm>
          <a:prstGeom prst="rect">
            <a:avLst/>
          </a:prstGeom>
        </p:spPr>
        <p:txBody>
          <a:bodyPr wrap="square">
            <a:spAutoFit/>
          </a:bodyPr>
          <a:lstStyle/>
          <a:p>
            <a:r>
              <a:rPr lang="en-US" sz="1600" b="1" dirty="0">
                <a:solidFill>
                  <a:schemeClr val="accent6"/>
                </a:solidFill>
              </a:rPr>
              <a:t>Themes</a:t>
            </a:r>
          </a:p>
          <a:p>
            <a:r>
              <a:rPr lang="en-US" sz="1600" dirty="0"/>
              <a:t>Death, family, versions of reality, supernatural, suffering</a:t>
            </a:r>
          </a:p>
        </p:txBody>
      </p:sp>
      <p:sp>
        <p:nvSpPr>
          <p:cNvPr id="9" name="Rectangle 8">
            <a:extLst>
              <a:ext uri="{FF2B5EF4-FFF2-40B4-BE49-F238E27FC236}">
                <a16:creationId xmlns:a16="http://schemas.microsoft.com/office/drawing/2014/main" id="{9B0F3388-0FDC-8B46-9C17-0EFF619ACFAD}"/>
              </a:ext>
            </a:extLst>
          </p:cNvPr>
          <p:cNvSpPr/>
          <p:nvPr/>
        </p:nvSpPr>
        <p:spPr>
          <a:xfrm>
            <a:off x="3317965" y="3795503"/>
            <a:ext cx="5320769" cy="584775"/>
          </a:xfrm>
          <a:prstGeom prst="rect">
            <a:avLst/>
          </a:prstGeom>
        </p:spPr>
        <p:txBody>
          <a:bodyPr wrap="square">
            <a:spAutoFit/>
          </a:bodyPr>
          <a:lstStyle/>
          <a:p>
            <a:r>
              <a:rPr lang="en-US" sz="1600" b="1" dirty="0">
                <a:solidFill>
                  <a:schemeClr val="accent6"/>
                </a:solidFill>
              </a:rPr>
              <a:t>Genre</a:t>
            </a:r>
          </a:p>
          <a:p>
            <a:r>
              <a:rPr lang="en-US" sz="1600" dirty="0"/>
              <a:t>Fantasy fiction</a:t>
            </a:r>
          </a:p>
        </p:txBody>
      </p:sp>
      <p:cxnSp>
        <p:nvCxnSpPr>
          <p:cNvPr id="12" name="Straight Connector 11">
            <a:extLst>
              <a:ext uri="{FF2B5EF4-FFF2-40B4-BE49-F238E27FC236}">
                <a16:creationId xmlns:a16="http://schemas.microsoft.com/office/drawing/2014/main" id="{DF065259-876E-C54A-A14D-93FCA3149552}"/>
              </a:ext>
            </a:extLst>
          </p:cNvPr>
          <p:cNvCxnSpPr>
            <a:cxnSpLocks/>
          </p:cNvCxnSpPr>
          <p:nvPr/>
        </p:nvCxnSpPr>
        <p:spPr>
          <a:xfrm>
            <a:off x="3448593" y="447699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4D1E61F-C7E4-934C-BD6F-D98F5BDCD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725" y="1275968"/>
            <a:ext cx="2422188" cy="3823803"/>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D88C1FFA-673B-0E43-BB61-613975E0A472}"/>
              </a:ext>
            </a:extLst>
          </p:cNvPr>
          <p:cNvSpPr txBox="1"/>
          <p:nvPr/>
        </p:nvSpPr>
        <p:spPr>
          <a:xfrm>
            <a:off x="379748" y="5192152"/>
            <a:ext cx="2652142" cy="369332"/>
          </a:xfrm>
          <a:prstGeom prst="rect">
            <a:avLst/>
          </a:prstGeom>
          <a:noFill/>
        </p:spPr>
        <p:txBody>
          <a:bodyPr wrap="square" rtlCol="0">
            <a:spAutoFit/>
          </a:bodyPr>
          <a:lstStyle/>
          <a:p>
            <a:pPr algn="ctr"/>
            <a:r>
              <a:rPr lang="en-US" b="1" i="1" dirty="0">
                <a:solidFill>
                  <a:schemeClr val="accent6"/>
                </a:solidFill>
              </a:rPr>
              <a:t>Patrick Ness (2011)</a:t>
            </a:r>
          </a:p>
        </p:txBody>
      </p:sp>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14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1089529"/>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Chinese Cinderella</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3" y="493889"/>
            <a:ext cx="5625905" cy="1477328"/>
          </a:xfrm>
          <a:prstGeom prst="rect">
            <a:avLst/>
          </a:prstGeom>
        </p:spPr>
        <p:txBody>
          <a:bodyPr wrap="square">
            <a:spAutoFit/>
          </a:bodyPr>
          <a:lstStyle/>
          <a:p>
            <a:r>
              <a:rPr lang="en-US" b="1" dirty="0">
                <a:solidFill>
                  <a:schemeClr val="accent6"/>
                </a:solidFill>
              </a:rPr>
              <a:t>Synopsis</a:t>
            </a:r>
          </a:p>
          <a:p>
            <a:r>
              <a:rPr lang="en-GB" dirty="0"/>
              <a:t>Born as the fifth child to a wealthy Chinese family, her </a:t>
            </a:r>
            <a:br>
              <a:rPr lang="en-GB" dirty="0"/>
            </a:br>
            <a:r>
              <a:rPr lang="en-GB" dirty="0"/>
              <a:t>life begins tragically. Adeline's mother died shortly after her birth due to complications brought on by the delivery, marking her as cursed, or 'bad luck', by her siblings. </a:t>
            </a:r>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Tianjin, China</a:t>
            </a:r>
          </a:p>
        </p:txBody>
      </p:sp>
      <p:sp>
        <p:nvSpPr>
          <p:cNvPr id="9" name="Rectangle 8">
            <a:extLst>
              <a:ext uri="{FF2B5EF4-FFF2-40B4-BE49-F238E27FC236}">
                <a16:creationId xmlns:a16="http://schemas.microsoft.com/office/drawing/2014/main" id="{BEE12132-48AD-8843-8405-F026919EAE59}"/>
              </a:ext>
            </a:extLst>
          </p:cNvPr>
          <p:cNvSpPr/>
          <p:nvPr/>
        </p:nvSpPr>
        <p:spPr>
          <a:xfrm>
            <a:off x="3466094" y="2882785"/>
            <a:ext cx="5625905" cy="646331"/>
          </a:xfrm>
          <a:prstGeom prst="rect">
            <a:avLst/>
          </a:prstGeom>
        </p:spPr>
        <p:txBody>
          <a:bodyPr wrap="square">
            <a:spAutoFit/>
          </a:bodyPr>
          <a:lstStyle/>
          <a:p>
            <a:r>
              <a:rPr lang="en-US" b="1" dirty="0">
                <a:solidFill>
                  <a:schemeClr val="accent6"/>
                </a:solidFill>
              </a:rPr>
              <a:t>Themes</a:t>
            </a:r>
          </a:p>
          <a:p>
            <a:r>
              <a:rPr lang="en-GB" dirty="0"/>
              <a:t>Acceptance, perseverance, self-worth, isolation, individual </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Autobiographical novel</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00607"/>
            <a:ext cx="2652142" cy="369332"/>
          </a:xfrm>
          <a:prstGeom prst="rect">
            <a:avLst/>
          </a:prstGeom>
          <a:noFill/>
        </p:spPr>
        <p:txBody>
          <a:bodyPr wrap="square" rtlCol="0">
            <a:spAutoFit/>
          </a:bodyPr>
          <a:lstStyle/>
          <a:p>
            <a:pPr algn="ctr"/>
            <a:r>
              <a:rPr lang="en-US" b="1" i="1" dirty="0">
                <a:solidFill>
                  <a:schemeClr val="accent6"/>
                </a:solidFill>
              </a:rPr>
              <a:t>Adeline Yen </a:t>
            </a:r>
            <a:r>
              <a:rPr lang="en-US" b="1" i="1" dirty="0" err="1">
                <a:solidFill>
                  <a:schemeClr val="accent6"/>
                </a:solidFill>
              </a:rPr>
              <a:t>Mah</a:t>
            </a:r>
            <a:r>
              <a:rPr lang="en-US" b="1" i="1" dirty="0">
                <a:solidFill>
                  <a:schemeClr val="accent6"/>
                </a:solidFill>
              </a:rPr>
              <a:t> (1999)</a:t>
            </a:r>
          </a:p>
        </p:txBody>
      </p:sp>
      <p:pic>
        <p:nvPicPr>
          <p:cNvPr id="2" name="Picture 1">
            <a:extLst>
              <a:ext uri="{FF2B5EF4-FFF2-40B4-BE49-F238E27FC236}">
                <a16:creationId xmlns:a16="http://schemas.microsoft.com/office/drawing/2014/main" id="{62789AD1-51A2-6B41-B237-701A819846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327" y="1257291"/>
            <a:ext cx="2652995" cy="3775296"/>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59C615B-CD7B-4619-ACE4-FF937E95C2F1}"/>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3" name="Rectangle 22">
            <a:extLst>
              <a:ext uri="{FF2B5EF4-FFF2-40B4-BE49-F238E27FC236}">
                <a16:creationId xmlns:a16="http://schemas.microsoft.com/office/drawing/2014/main" id="{084C1985-ABFA-46FF-9541-6B2543A5E32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4" name="Straight Connector 23">
            <a:extLst>
              <a:ext uri="{FF2B5EF4-FFF2-40B4-BE49-F238E27FC236}">
                <a16:creationId xmlns:a16="http://schemas.microsoft.com/office/drawing/2014/main" id="{DEC34F0A-BB0A-4524-9B60-0AADBD99523C}"/>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219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13A2C-02AF-204D-9794-157DD5F999AA}"/>
              </a:ext>
            </a:extLst>
          </p:cNvPr>
          <p:cNvSpPr/>
          <p:nvPr/>
        </p:nvSpPr>
        <p:spPr>
          <a:xfrm>
            <a:off x="262051" y="223364"/>
            <a:ext cx="3100401" cy="590931"/>
          </a:xfrm>
          <a:prstGeom prst="rect">
            <a:avLst/>
          </a:prstGeom>
          <a:noFill/>
        </p:spPr>
        <p:txBody>
          <a:bodyPr wrap="square" lIns="91440" tIns="45720" rIns="91440" bIns="45720">
            <a:spAutoFit/>
          </a:bodyPr>
          <a:lstStyle/>
          <a:p>
            <a:pPr algn="ctr">
              <a:lnSpc>
                <a:spcPct val="90000"/>
              </a:lnSpc>
            </a:pPr>
            <a:r>
              <a:rPr lang="en-US" sz="3600" b="1" dirty="0">
                <a:ln w="0"/>
                <a:solidFill>
                  <a:schemeClr val="accent6"/>
                </a:solidFill>
              </a:rPr>
              <a:t>Coram Boy</a:t>
            </a:r>
            <a:endParaRPr lang="en-US" sz="3600" b="1" cap="none" spc="0" dirty="0">
              <a:ln w="0"/>
              <a:solidFill>
                <a:schemeClr val="accent6"/>
              </a:solidFill>
            </a:endParaRPr>
          </a:p>
        </p:txBody>
      </p:sp>
      <p:sp>
        <p:nvSpPr>
          <p:cNvPr id="7" name="Rectangle 6">
            <a:extLst>
              <a:ext uri="{FF2B5EF4-FFF2-40B4-BE49-F238E27FC236}">
                <a16:creationId xmlns:a16="http://schemas.microsoft.com/office/drawing/2014/main" id="{40F29467-13F0-3D43-91B3-977C9130A9C4}"/>
              </a:ext>
            </a:extLst>
          </p:cNvPr>
          <p:cNvSpPr/>
          <p:nvPr/>
        </p:nvSpPr>
        <p:spPr>
          <a:xfrm>
            <a:off x="3466094" y="493889"/>
            <a:ext cx="5355772" cy="1677382"/>
          </a:xfrm>
          <a:prstGeom prst="rect">
            <a:avLst/>
          </a:prstGeom>
        </p:spPr>
        <p:txBody>
          <a:bodyPr wrap="square">
            <a:spAutoFit/>
          </a:bodyPr>
          <a:lstStyle/>
          <a:p>
            <a:r>
              <a:rPr lang="en-US" b="1" dirty="0">
                <a:solidFill>
                  <a:schemeClr val="accent6"/>
                </a:solidFill>
              </a:rPr>
              <a:t>Synopsis</a:t>
            </a:r>
          </a:p>
          <a:p>
            <a:r>
              <a:rPr lang="en-GB" sz="1700" dirty="0"/>
              <a:t>The Coram Man, Otis Gardiner, roams the country with his son, promising frightened and vulnerable mothers that, in exchange for payment, he would ensure their precious babies were delivered to the Coram Foundling Hospital where a better life awaited them. </a:t>
            </a:r>
            <a:endParaRPr lang="en-US" sz="1700" b="1" dirty="0">
              <a:solidFill>
                <a:schemeClr val="accent6"/>
              </a:solidFill>
            </a:endParaRPr>
          </a:p>
        </p:txBody>
      </p:sp>
      <p:sp>
        <p:nvSpPr>
          <p:cNvPr id="8" name="Rectangle 7">
            <a:extLst>
              <a:ext uri="{FF2B5EF4-FFF2-40B4-BE49-F238E27FC236}">
                <a16:creationId xmlns:a16="http://schemas.microsoft.com/office/drawing/2014/main" id="{CBB719E8-093D-CD46-B6C8-CB5650C11D22}"/>
              </a:ext>
            </a:extLst>
          </p:cNvPr>
          <p:cNvSpPr/>
          <p:nvPr/>
        </p:nvSpPr>
        <p:spPr>
          <a:xfrm>
            <a:off x="3466094" y="2090296"/>
            <a:ext cx="5320769" cy="646331"/>
          </a:xfrm>
          <a:prstGeom prst="rect">
            <a:avLst/>
          </a:prstGeom>
        </p:spPr>
        <p:txBody>
          <a:bodyPr wrap="square">
            <a:spAutoFit/>
          </a:bodyPr>
          <a:lstStyle/>
          <a:p>
            <a:r>
              <a:rPr lang="en-US" b="1" dirty="0">
                <a:solidFill>
                  <a:schemeClr val="accent6"/>
                </a:solidFill>
              </a:rPr>
              <a:t>Setting</a:t>
            </a:r>
          </a:p>
          <a:p>
            <a:r>
              <a:rPr lang="en-GB" dirty="0"/>
              <a:t>Eighteenth Century England (London &amp; Gloucester)</a:t>
            </a:r>
          </a:p>
        </p:txBody>
      </p:sp>
      <p:sp>
        <p:nvSpPr>
          <p:cNvPr id="9" name="Rectangle 8">
            <a:extLst>
              <a:ext uri="{FF2B5EF4-FFF2-40B4-BE49-F238E27FC236}">
                <a16:creationId xmlns:a16="http://schemas.microsoft.com/office/drawing/2014/main" id="{BEE12132-48AD-8843-8405-F026919EAE59}"/>
              </a:ext>
            </a:extLst>
          </p:cNvPr>
          <p:cNvSpPr/>
          <p:nvPr/>
        </p:nvSpPr>
        <p:spPr>
          <a:xfrm>
            <a:off x="3448593" y="2780488"/>
            <a:ext cx="5625905" cy="646331"/>
          </a:xfrm>
          <a:prstGeom prst="rect">
            <a:avLst/>
          </a:prstGeom>
        </p:spPr>
        <p:txBody>
          <a:bodyPr wrap="square">
            <a:spAutoFit/>
          </a:bodyPr>
          <a:lstStyle/>
          <a:p>
            <a:r>
              <a:rPr lang="en-US" b="1" dirty="0">
                <a:solidFill>
                  <a:schemeClr val="accent6"/>
                </a:solidFill>
              </a:rPr>
              <a:t>Themes</a:t>
            </a:r>
          </a:p>
          <a:p>
            <a:r>
              <a:rPr lang="en-GB" dirty="0"/>
              <a:t>Trust, vulnerability, right and wrong, life &amp; death</a:t>
            </a:r>
          </a:p>
        </p:txBody>
      </p:sp>
      <p:sp>
        <p:nvSpPr>
          <p:cNvPr id="11" name="Rectangle 10">
            <a:extLst>
              <a:ext uri="{FF2B5EF4-FFF2-40B4-BE49-F238E27FC236}">
                <a16:creationId xmlns:a16="http://schemas.microsoft.com/office/drawing/2014/main" id="{6F8D027E-C84B-7445-9280-02EB8E26C275}"/>
              </a:ext>
            </a:extLst>
          </p:cNvPr>
          <p:cNvSpPr/>
          <p:nvPr/>
        </p:nvSpPr>
        <p:spPr>
          <a:xfrm>
            <a:off x="3466094" y="3542282"/>
            <a:ext cx="5625905" cy="646331"/>
          </a:xfrm>
          <a:prstGeom prst="rect">
            <a:avLst/>
          </a:prstGeom>
        </p:spPr>
        <p:txBody>
          <a:bodyPr wrap="square">
            <a:spAutoFit/>
          </a:bodyPr>
          <a:lstStyle/>
          <a:p>
            <a:r>
              <a:rPr lang="en-US" b="1" dirty="0">
                <a:solidFill>
                  <a:schemeClr val="accent6"/>
                </a:solidFill>
              </a:rPr>
              <a:t>Genre</a:t>
            </a:r>
          </a:p>
          <a:p>
            <a:r>
              <a:rPr lang="en-GB" dirty="0"/>
              <a:t>Fiction </a:t>
            </a:r>
          </a:p>
        </p:txBody>
      </p:sp>
      <p:cxnSp>
        <p:nvCxnSpPr>
          <p:cNvPr id="12" name="Straight Connector 11">
            <a:extLst>
              <a:ext uri="{FF2B5EF4-FFF2-40B4-BE49-F238E27FC236}">
                <a16:creationId xmlns:a16="http://schemas.microsoft.com/office/drawing/2014/main" id="{8C4BBF4D-51E9-A640-9C9B-99CC10508CA5}"/>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9301C2-0ECA-6648-A90B-7EE1A5F06F44}"/>
              </a:ext>
            </a:extLst>
          </p:cNvPr>
          <p:cNvSpPr txBox="1"/>
          <p:nvPr/>
        </p:nvSpPr>
        <p:spPr>
          <a:xfrm>
            <a:off x="486180" y="5200607"/>
            <a:ext cx="2652142" cy="369332"/>
          </a:xfrm>
          <a:prstGeom prst="rect">
            <a:avLst/>
          </a:prstGeom>
          <a:noFill/>
        </p:spPr>
        <p:txBody>
          <a:bodyPr wrap="square" rtlCol="0">
            <a:spAutoFit/>
          </a:bodyPr>
          <a:lstStyle/>
          <a:p>
            <a:pPr algn="ctr"/>
            <a:r>
              <a:rPr lang="en-US" b="1" i="1" dirty="0">
                <a:solidFill>
                  <a:schemeClr val="accent6"/>
                </a:solidFill>
              </a:rPr>
              <a:t>Jamila Gavin (2000)</a:t>
            </a:r>
          </a:p>
        </p:txBody>
      </p:sp>
      <p:pic>
        <p:nvPicPr>
          <p:cNvPr id="2" name="Picture 1">
            <a:extLst>
              <a:ext uri="{FF2B5EF4-FFF2-40B4-BE49-F238E27FC236}">
                <a16:creationId xmlns:a16="http://schemas.microsoft.com/office/drawing/2014/main" id="{4252D5E3-654D-044A-807D-5B49D954F2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258" y="850493"/>
            <a:ext cx="2757582" cy="4230465"/>
          </a:xfrm>
          <a:prstGeom prst="rect">
            <a:avLst/>
          </a:prstGeom>
          <a:ln>
            <a:noFill/>
          </a:ln>
          <a:effectLst>
            <a:outerShdw blurRad="292100" dist="139700" dir="2700000" algn="tl" rotWithShape="0">
              <a:srgbClr val="333333">
                <a:alpha val="65000"/>
              </a:srgbClr>
            </a:outerShdw>
          </a:effectLst>
        </p:spPr>
      </p:pic>
      <p:cxnSp>
        <p:nvCxnSpPr>
          <p:cNvPr id="22" name="Straight Connector 21">
            <a:extLst>
              <a:ext uri="{FF2B5EF4-FFF2-40B4-BE49-F238E27FC236}">
                <a16:creationId xmlns:a16="http://schemas.microsoft.com/office/drawing/2014/main" id="{BB40789D-7296-4F84-8E94-BD94A08B9672}"/>
              </a:ext>
            </a:extLst>
          </p:cNvPr>
          <p:cNvCxnSpPr>
            <a:cxnSpLocks/>
          </p:cNvCxnSpPr>
          <p:nvPr/>
        </p:nvCxnSpPr>
        <p:spPr>
          <a:xfrm>
            <a:off x="3448593" y="43730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3DAA12B-BB58-4C65-8494-42F88F7353CC}"/>
              </a:ext>
            </a:extLst>
          </p:cNvPr>
          <p:cNvSpPr/>
          <p:nvPr/>
        </p:nvSpPr>
        <p:spPr>
          <a:xfrm>
            <a:off x="3477802" y="4606251"/>
            <a:ext cx="4437369" cy="553998"/>
          </a:xfrm>
          <a:prstGeom prst="rect">
            <a:avLst/>
          </a:prstGeom>
          <a:noFill/>
        </p:spPr>
        <p:txBody>
          <a:bodyPr wrap="none" lIns="91440" tIns="45720" rIns="91440" bIns="45720">
            <a:spAutoFit/>
          </a:bodyPr>
          <a:lstStyle/>
          <a:p>
            <a:pPr algn="ctr"/>
            <a:r>
              <a:rPr lang="en-US" sz="3000" b="1" dirty="0">
                <a:ln w="0"/>
                <a:solidFill>
                  <a:schemeClr val="accent6"/>
                </a:solidFill>
              </a:rPr>
              <a:t>Page: </a:t>
            </a:r>
            <a:r>
              <a:rPr lang="en-US" sz="3000" b="1" dirty="0">
                <a:ln w="0"/>
              </a:rPr>
              <a:t>ENTER START PAGE #</a:t>
            </a:r>
            <a:endParaRPr lang="en-US" sz="3000" b="1" cap="none" spc="0" dirty="0">
              <a:ln w="0"/>
            </a:endParaRPr>
          </a:p>
        </p:txBody>
      </p:sp>
      <p:sp>
        <p:nvSpPr>
          <p:cNvPr id="24" name="Rectangle 23">
            <a:extLst>
              <a:ext uri="{FF2B5EF4-FFF2-40B4-BE49-F238E27FC236}">
                <a16:creationId xmlns:a16="http://schemas.microsoft.com/office/drawing/2014/main" id="{9E163EA1-2A6C-4393-B7A6-226483679218}"/>
              </a:ext>
            </a:extLst>
          </p:cNvPr>
          <p:cNvSpPr/>
          <p:nvPr/>
        </p:nvSpPr>
        <p:spPr>
          <a:xfrm>
            <a:off x="3441900" y="5184986"/>
            <a:ext cx="5342745" cy="553998"/>
          </a:xfrm>
          <a:prstGeom prst="rect">
            <a:avLst/>
          </a:prstGeom>
          <a:noFill/>
        </p:spPr>
        <p:txBody>
          <a:bodyPr wrap="none" lIns="91440" tIns="45720" rIns="91440" bIns="45720">
            <a:spAutoFit/>
          </a:bodyPr>
          <a:lstStyle/>
          <a:p>
            <a:pPr algn="ctr"/>
            <a:r>
              <a:rPr lang="en-US" sz="3000" b="1" dirty="0">
                <a:ln w="0"/>
                <a:solidFill>
                  <a:schemeClr val="accent6"/>
                </a:solidFill>
              </a:rPr>
              <a:t>Read from: </a:t>
            </a:r>
            <a:r>
              <a:rPr lang="en-US" sz="3000" b="1" dirty="0">
                <a:ln w="0"/>
              </a:rPr>
              <a:t>START &amp; END PAGE #</a:t>
            </a:r>
            <a:endParaRPr lang="en-US" sz="3000" b="1" cap="none" spc="0" dirty="0">
              <a:ln w="0"/>
            </a:endParaRPr>
          </a:p>
        </p:txBody>
      </p:sp>
      <p:cxnSp>
        <p:nvCxnSpPr>
          <p:cNvPr id="25" name="Straight Connector 24">
            <a:extLst>
              <a:ext uri="{FF2B5EF4-FFF2-40B4-BE49-F238E27FC236}">
                <a16:creationId xmlns:a16="http://schemas.microsoft.com/office/drawing/2014/main" id="{E63E342A-8E06-4579-8D33-8EF9F1CC1238}"/>
              </a:ext>
            </a:extLst>
          </p:cNvPr>
          <p:cNvCxnSpPr>
            <a:cxnSpLocks/>
          </p:cNvCxnSpPr>
          <p:nvPr/>
        </p:nvCxnSpPr>
        <p:spPr>
          <a:xfrm>
            <a:off x="3600993" y="4525488"/>
            <a:ext cx="5355772" cy="0"/>
          </a:xfrm>
          <a:prstGeom prst="line">
            <a:avLst/>
          </a:prstGeom>
          <a:ln w="19050">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2789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25536</TotalTime>
  <Words>2061</Words>
  <Application>Microsoft Office PowerPoint</Application>
  <PresentationFormat>On-screen Show (4:3)</PresentationFormat>
  <Paragraphs>262</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Slides Content (click on headings to go to slide)</vt:lpstr>
      <vt:lpstr>Tutor Guide</vt:lpstr>
      <vt:lpstr>Tutor Important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Millbrook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Strategy</dc:title>
  <dc:creator>Faye Bradbury</dc:creator>
  <cp:lastModifiedBy>Mr R KEEBLE</cp:lastModifiedBy>
  <cp:revision>246</cp:revision>
  <cp:lastPrinted>2019-05-16T15:03:37Z</cp:lastPrinted>
  <dcterms:created xsi:type="dcterms:W3CDTF">2018-11-06T12:22:41Z</dcterms:created>
  <dcterms:modified xsi:type="dcterms:W3CDTF">2022-08-24T07:27:47Z</dcterms:modified>
</cp:coreProperties>
</file>