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9" r:id="rId2"/>
    <p:sldId id="326" r:id="rId3"/>
    <p:sldId id="327" r:id="rId4"/>
    <p:sldId id="328" r:id="rId5"/>
    <p:sldId id="264" r:id="rId6"/>
    <p:sldId id="301" r:id="rId7"/>
    <p:sldId id="304" r:id="rId8"/>
    <p:sldId id="306" r:id="rId9"/>
    <p:sldId id="310" r:id="rId10"/>
    <p:sldId id="316" r:id="rId11"/>
    <p:sldId id="317" r:id="rId12"/>
    <p:sldId id="323" r:id="rId13"/>
    <p:sldId id="325" r:id="rId14"/>
    <p:sldId id="346" r:id="rId15"/>
    <p:sldId id="295" r:id="rId16"/>
    <p:sldId id="347" r:id="rId17"/>
    <p:sldId id="348" r:id="rId18"/>
    <p:sldId id="34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0"/>
    <a:srgbClr val="7F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11" autoAdjust="0"/>
    <p:restoredTop sz="95406"/>
  </p:normalViewPr>
  <p:slideViewPr>
    <p:cSldViewPr snapToGrid="0">
      <p:cViewPr varScale="1">
        <p:scale>
          <a:sx n="109" d="100"/>
          <a:sy n="109" d="100"/>
        </p:scale>
        <p:origin x="1272" y="108"/>
      </p:cViewPr>
      <p:guideLst/>
    </p:cSldViewPr>
  </p:slideViewPr>
  <p:notesTextViewPr>
    <p:cViewPr>
      <p:scale>
        <a:sx n="1" d="1"/>
        <a:sy n="1" d="1"/>
      </p:scale>
      <p:origin x="0" y="0"/>
    </p:cViewPr>
  </p:notesTextViewPr>
  <p:sorterViewPr>
    <p:cViewPr>
      <p:scale>
        <a:sx n="200" d="100"/>
        <a:sy n="200" d="100"/>
      </p:scale>
      <p:origin x="0" y="-98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BA856-4A4C-854F-9623-A809F9EF4450}" type="datetimeFigureOut">
              <a:rPr lang="en-US" smtClean="0"/>
              <a:t>8/24/2022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25C58-0A27-444C-88D5-6EBE806C79D8}" type="slidenum">
              <a:rPr lang="en-US" smtClean="0"/>
              <a:t>‹#›</a:t>
            </a:fld>
            <a:endParaRPr lang="en-US"/>
          </a:p>
        </p:txBody>
      </p:sp>
    </p:spTree>
    <p:extLst>
      <p:ext uri="{BB962C8B-B14F-4D97-AF65-F5344CB8AC3E}">
        <p14:creationId xmlns:p14="http://schemas.microsoft.com/office/powerpoint/2010/main" val="237512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 7</a:t>
            </a:r>
          </a:p>
          <a:p>
            <a:endParaRPr lang="en-US" dirty="0"/>
          </a:p>
        </p:txBody>
      </p:sp>
      <p:sp>
        <p:nvSpPr>
          <p:cNvPr id="4" name="Slide Number Placeholder 3"/>
          <p:cNvSpPr>
            <a:spLocks noGrp="1"/>
          </p:cNvSpPr>
          <p:nvPr>
            <p:ph type="sldNum" sz="quarter" idx="5"/>
          </p:nvPr>
        </p:nvSpPr>
        <p:spPr/>
        <p:txBody>
          <a:bodyPr/>
          <a:lstStyle/>
          <a:p>
            <a:fld id="{EFC25C58-0A27-444C-88D5-6EBE806C79D8}" type="slidenum">
              <a:rPr lang="en-US" smtClean="0"/>
              <a:t>6</a:t>
            </a:fld>
            <a:endParaRPr lang="en-US"/>
          </a:p>
        </p:txBody>
      </p:sp>
    </p:spTree>
    <p:extLst>
      <p:ext uri="{BB962C8B-B14F-4D97-AF65-F5344CB8AC3E}">
        <p14:creationId xmlns:p14="http://schemas.microsoft.com/office/powerpoint/2010/main" val="229717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 7</a:t>
            </a:r>
          </a:p>
          <a:p>
            <a:endParaRPr lang="en-US" dirty="0"/>
          </a:p>
        </p:txBody>
      </p:sp>
      <p:sp>
        <p:nvSpPr>
          <p:cNvPr id="4" name="Slide Number Placeholder 3"/>
          <p:cNvSpPr>
            <a:spLocks noGrp="1"/>
          </p:cNvSpPr>
          <p:nvPr>
            <p:ph type="sldNum" sz="quarter" idx="5"/>
          </p:nvPr>
        </p:nvSpPr>
        <p:spPr/>
        <p:txBody>
          <a:bodyPr/>
          <a:lstStyle/>
          <a:p>
            <a:fld id="{EFC25C58-0A27-444C-88D5-6EBE806C79D8}" type="slidenum">
              <a:rPr lang="en-US" smtClean="0"/>
              <a:t>7</a:t>
            </a:fld>
            <a:endParaRPr lang="en-US"/>
          </a:p>
        </p:txBody>
      </p:sp>
    </p:spTree>
    <p:extLst>
      <p:ext uri="{BB962C8B-B14F-4D97-AF65-F5344CB8AC3E}">
        <p14:creationId xmlns:p14="http://schemas.microsoft.com/office/powerpoint/2010/main" val="30635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 7</a:t>
            </a:r>
          </a:p>
          <a:p>
            <a:endParaRPr lang="en-US" dirty="0"/>
          </a:p>
        </p:txBody>
      </p:sp>
      <p:sp>
        <p:nvSpPr>
          <p:cNvPr id="4" name="Slide Number Placeholder 3"/>
          <p:cNvSpPr>
            <a:spLocks noGrp="1"/>
          </p:cNvSpPr>
          <p:nvPr>
            <p:ph type="sldNum" sz="quarter" idx="5"/>
          </p:nvPr>
        </p:nvSpPr>
        <p:spPr/>
        <p:txBody>
          <a:bodyPr/>
          <a:lstStyle/>
          <a:p>
            <a:fld id="{EFC25C58-0A27-444C-88D5-6EBE806C79D8}" type="slidenum">
              <a:rPr lang="en-US" smtClean="0"/>
              <a:t>8</a:t>
            </a:fld>
            <a:endParaRPr lang="en-US"/>
          </a:p>
        </p:txBody>
      </p:sp>
    </p:spTree>
    <p:extLst>
      <p:ext uri="{BB962C8B-B14F-4D97-AF65-F5344CB8AC3E}">
        <p14:creationId xmlns:p14="http://schemas.microsoft.com/office/powerpoint/2010/main" val="79174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 7</a:t>
            </a:r>
          </a:p>
          <a:p>
            <a:endParaRPr lang="en-US" dirty="0"/>
          </a:p>
        </p:txBody>
      </p:sp>
      <p:sp>
        <p:nvSpPr>
          <p:cNvPr id="4" name="Slide Number Placeholder 3"/>
          <p:cNvSpPr>
            <a:spLocks noGrp="1"/>
          </p:cNvSpPr>
          <p:nvPr>
            <p:ph type="sldNum" sz="quarter" idx="5"/>
          </p:nvPr>
        </p:nvSpPr>
        <p:spPr/>
        <p:txBody>
          <a:bodyPr/>
          <a:lstStyle/>
          <a:p>
            <a:fld id="{EFC25C58-0A27-444C-88D5-6EBE806C79D8}" type="slidenum">
              <a:rPr lang="en-US" smtClean="0"/>
              <a:t>9</a:t>
            </a:fld>
            <a:endParaRPr lang="en-US"/>
          </a:p>
        </p:txBody>
      </p:sp>
    </p:spTree>
    <p:extLst>
      <p:ext uri="{BB962C8B-B14F-4D97-AF65-F5344CB8AC3E}">
        <p14:creationId xmlns:p14="http://schemas.microsoft.com/office/powerpoint/2010/main" val="187143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 7</a:t>
            </a:r>
          </a:p>
          <a:p>
            <a:endParaRPr lang="en-US" dirty="0"/>
          </a:p>
        </p:txBody>
      </p:sp>
      <p:sp>
        <p:nvSpPr>
          <p:cNvPr id="4" name="Slide Number Placeholder 3"/>
          <p:cNvSpPr>
            <a:spLocks noGrp="1"/>
          </p:cNvSpPr>
          <p:nvPr>
            <p:ph type="sldNum" sz="quarter" idx="5"/>
          </p:nvPr>
        </p:nvSpPr>
        <p:spPr/>
        <p:txBody>
          <a:bodyPr/>
          <a:lstStyle/>
          <a:p>
            <a:fld id="{EFC25C58-0A27-444C-88D5-6EBE806C79D8}" type="slidenum">
              <a:rPr lang="en-US" smtClean="0"/>
              <a:t>10</a:t>
            </a:fld>
            <a:endParaRPr lang="en-US"/>
          </a:p>
        </p:txBody>
      </p:sp>
    </p:spTree>
    <p:extLst>
      <p:ext uri="{BB962C8B-B14F-4D97-AF65-F5344CB8AC3E}">
        <p14:creationId xmlns:p14="http://schemas.microsoft.com/office/powerpoint/2010/main" val="319327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 7</a:t>
            </a:r>
          </a:p>
          <a:p>
            <a:endParaRPr lang="en-US" dirty="0"/>
          </a:p>
        </p:txBody>
      </p:sp>
      <p:sp>
        <p:nvSpPr>
          <p:cNvPr id="4" name="Slide Number Placeholder 3"/>
          <p:cNvSpPr>
            <a:spLocks noGrp="1"/>
          </p:cNvSpPr>
          <p:nvPr>
            <p:ph type="sldNum" sz="quarter" idx="5"/>
          </p:nvPr>
        </p:nvSpPr>
        <p:spPr/>
        <p:txBody>
          <a:bodyPr/>
          <a:lstStyle/>
          <a:p>
            <a:fld id="{EFC25C58-0A27-444C-88D5-6EBE806C79D8}" type="slidenum">
              <a:rPr lang="en-US" smtClean="0"/>
              <a:t>11</a:t>
            </a:fld>
            <a:endParaRPr lang="en-US"/>
          </a:p>
        </p:txBody>
      </p:sp>
    </p:spTree>
    <p:extLst>
      <p:ext uri="{BB962C8B-B14F-4D97-AF65-F5344CB8AC3E}">
        <p14:creationId xmlns:p14="http://schemas.microsoft.com/office/powerpoint/2010/main" val="405841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 7</a:t>
            </a:r>
          </a:p>
          <a:p>
            <a:endParaRPr lang="en-US" dirty="0"/>
          </a:p>
        </p:txBody>
      </p:sp>
      <p:sp>
        <p:nvSpPr>
          <p:cNvPr id="4" name="Slide Number Placeholder 3"/>
          <p:cNvSpPr>
            <a:spLocks noGrp="1"/>
          </p:cNvSpPr>
          <p:nvPr>
            <p:ph type="sldNum" sz="quarter" idx="5"/>
          </p:nvPr>
        </p:nvSpPr>
        <p:spPr/>
        <p:txBody>
          <a:bodyPr/>
          <a:lstStyle/>
          <a:p>
            <a:fld id="{EFC25C58-0A27-444C-88D5-6EBE806C79D8}" type="slidenum">
              <a:rPr lang="en-US" smtClean="0"/>
              <a:t>12</a:t>
            </a:fld>
            <a:endParaRPr lang="en-US"/>
          </a:p>
        </p:txBody>
      </p:sp>
    </p:spTree>
    <p:extLst>
      <p:ext uri="{BB962C8B-B14F-4D97-AF65-F5344CB8AC3E}">
        <p14:creationId xmlns:p14="http://schemas.microsoft.com/office/powerpoint/2010/main" val="131874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 7</a:t>
            </a:r>
          </a:p>
          <a:p>
            <a:endParaRPr lang="en-US" dirty="0"/>
          </a:p>
        </p:txBody>
      </p:sp>
      <p:sp>
        <p:nvSpPr>
          <p:cNvPr id="4" name="Slide Number Placeholder 3"/>
          <p:cNvSpPr>
            <a:spLocks noGrp="1"/>
          </p:cNvSpPr>
          <p:nvPr>
            <p:ph type="sldNum" sz="quarter" idx="5"/>
          </p:nvPr>
        </p:nvSpPr>
        <p:spPr/>
        <p:txBody>
          <a:bodyPr/>
          <a:lstStyle/>
          <a:p>
            <a:fld id="{EFC25C58-0A27-444C-88D5-6EBE806C79D8}" type="slidenum">
              <a:rPr lang="en-US" smtClean="0"/>
              <a:t>13</a:t>
            </a:fld>
            <a:endParaRPr lang="en-US"/>
          </a:p>
        </p:txBody>
      </p:sp>
    </p:spTree>
    <p:extLst>
      <p:ext uri="{BB962C8B-B14F-4D97-AF65-F5344CB8AC3E}">
        <p14:creationId xmlns:p14="http://schemas.microsoft.com/office/powerpoint/2010/main" val="131511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 7</a:t>
            </a:r>
          </a:p>
          <a:p>
            <a:endParaRPr lang="en-US" dirty="0"/>
          </a:p>
        </p:txBody>
      </p:sp>
      <p:sp>
        <p:nvSpPr>
          <p:cNvPr id="4" name="Slide Number Placeholder 3"/>
          <p:cNvSpPr>
            <a:spLocks noGrp="1"/>
          </p:cNvSpPr>
          <p:nvPr>
            <p:ph type="sldNum" sz="quarter" idx="5"/>
          </p:nvPr>
        </p:nvSpPr>
        <p:spPr/>
        <p:txBody>
          <a:bodyPr/>
          <a:lstStyle/>
          <a:p>
            <a:fld id="{EFC25C58-0A27-444C-88D5-6EBE806C79D8}" type="slidenum">
              <a:rPr lang="en-US" smtClean="0"/>
              <a:t>15</a:t>
            </a:fld>
            <a:endParaRPr lang="en-US"/>
          </a:p>
        </p:txBody>
      </p:sp>
    </p:spTree>
    <p:extLst>
      <p:ext uri="{BB962C8B-B14F-4D97-AF65-F5344CB8AC3E}">
        <p14:creationId xmlns:p14="http://schemas.microsoft.com/office/powerpoint/2010/main" val="332362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B2BA2D-22D2-4153-9164-2F3E4200E477}" type="datetimeFigureOut">
              <a:rPr lang="en-GB" smtClean="0"/>
              <a:t>24/08/2022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371234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2BA2D-22D2-4153-9164-2F3E4200E477}" type="datetimeFigureOut">
              <a:rPr lang="en-GB" smtClean="0"/>
              <a:t>24/08/2022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183327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2BA2D-22D2-4153-9164-2F3E4200E477}" type="datetimeFigureOut">
              <a:rPr lang="en-GB" smtClean="0"/>
              <a:t>24/08/2022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163163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2BA2D-22D2-4153-9164-2F3E4200E477}" type="datetimeFigureOut">
              <a:rPr lang="en-GB" smtClean="0"/>
              <a:t>24/08/2022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140571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B2BA2D-22D2-4153-9164-2F3E4200E477}" type="datetimeFigureOut">
              <a:rPr lang="en-GB" smtClean="0"/>
              <a:t>24/08/2022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157656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B2BA2D-22D2-4153-9164-2F3E4200E477}" type="datetimeFigureOut">
              <a:rPr lang="en-GB" smtClean="0"/>
              <a:t>24/08/2022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351255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B2BA2D-22D2-4153-9164-2F3E4200E477}" type="datetimeFigureOut">
              <a:rPr lang="en-GB" smtClean="0"/>
              <a:t>24/08/2022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294840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B2BA2D-22D2-4153-9164-2F3E4200E477}" type="datetimeFigureOut">
              <a:rPr lang="en-GB" smtClean="0"/>
              <a:t>24/08/2022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265429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2BA2D-22D2-4153-9164-2F3E4200E477}" type="datetimeFigureOut">
              <a:rPr lang="en-GB" smtClean="0"/>
              <a:t>24/08/2022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257695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B2BA2D-22D2-4153-9164-2F3E4200E477}" type="datetimeFigureOut">
              <a:rPr lang="en-GB" smtClean="0"/>
              <a:t>24/08/2022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187960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B2BA2D-22D2-4153-9164-2F3E4200E477}" type="datetimeFigureOut">
              <a:rPr lang="en-GB" smtClean="0"/>
              <a:t>24/08/2022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98A510-E510-4C84-BC7C-3A1A291BF565}" type="slidenum">
              <a:rPr lang="en-GB" smtClean="0"/>
              <a:t>‹#›</a:t>
            </a:fld>
            <a:endParaRPr lang="en-GB"/>
          </a:p>
        </p:txBody>
      </p:sp>
    </p:spTree>
    <p:extLst>
      <p:ext uri="{BB962C8B-B14F-4D97-AF65-F5344CB8AC3E}">
        <p14:creationId xmlns:p14="http://schemas.microsoft.com/office/powerpoint/2010/main" val="60309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2BA2D-22D2-4153-9164-2F3E4200E477}" type="datetimeFigureOut">
              <a:rPr lang="en-GB" smtClean="0"/>
              <a:t>24/08/2022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8A510-E510-4C84-BC7C-3A1A291BF565}" type="slidenum">
              <a:rPr lang="en-GB" smtClean="0"/>
              <a:t>‹#›</a:t>
            </a:fld>
            <a:endParaRPr lang="en-GB"/>
          </a:p>
        </p:txBody>
      </p:sp>
      <p:sp>
        <p:nvSpPr>
          <p:cNvPr id="7" name="Rounded Rectangle 6">
            <a:hlinkClick r:id="rId13" action="ppaction://hlinksldjump"/>
          </p:cNvPr>
          <p:cNvSpPr/>
          <p:nvPr userDrawn="1"/>
        </p:nvSpPr>
        <p:spPr>
          <a:xfrm>
            <a:off x="7926070" y="60326"/>
            <a:ext cx="1158240" cy="5283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CONTENT SLIDE</a:t>
            </a:r>
          </a:p>
        </p:txBody>
      </p:sp>
    </p:spTree>
    <p:extLst>
      <p:ext uri="{BB962C8B-B14F-4D97-AF65-F5344CB8AC3E}">
        <p14:creationId xmlns:p14="http://schemas.microsoft.com/office/powerpoint/2010/main" val="3170584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slide" Target="slide3.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7CBC4B-0156-8A48-9616-8A043842F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757" y="793307"/>
            <a:ext cx="2070978" cy="4203168"/>
          </a:xfrm>
          <a:prstGeom prst="rect">
            <a:avLst/>
          </a:prstGeom>
        </p:spPr>
      </p:pic>
      <p:pic>
        <p:nvPicPr>
          <p:cNvPr id="12" name="Picture 11" descr="reading-aloud-to-improve-your-spoken-english.jpg">
            <a:extLst>
              <a:ext uri="{FF2B5EF4-FFF2-40B4-BE49-F238E27FC236}">
                <a16:creationId xmlns:a16="http://schemas.microsoft.com/office/drawing/2014/main" id="{2D2D7E8C-C0DB-1A43-ACCD-F8C78D1FA6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5017" y="-1"/>
            <a:ext cx="6658984" cy="513899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2D13A2C-02AF-204D-9794-157DD5F999AA}"/>
              </a:ext>
            </a:extLst>
          </p:cNvPr>
          <p:cNvSpPr/>
          <p:nvPr/>
        </p:nvSpPr>
        <p:spPr>
          <a:xfrm>
            <a:off x="2724320" y="5411205"/>
            <a:ext cx="3633449" cy="1200329"/>
          </a:xfrm>
          <a:prstGeom prst="rect">
            <a:avLst/>
          </a:prstGeom>
          <a:noFill/>
        </p:spPr>
        <p:txBody>
          <a:bodyPr wrap="square" lIns="91440" tIns="45720" rIns="91440" bIns="45720">
            <a:spAutoFit/>
          </a:bodyPr>
          <a:lstStyle/>
          <a:p>
            <a:pPr algn="ctr">
              <a:lnSpc>
                <a:spcPct val="90000"/>
              </a:lnSpc>
            </a:pPr>
            <a:r>
              <a:rPr lang="en-US" sz="8000" b="1" dirty="0">
                <a:ln w="0"/>
                <a:solidFill>
                  <a:schemeClr val="accent6"/>
                </a:solidFill>
                <a:latin typeface="+mj-lt"/>
              </a:rPr>
              <a:t>YEAR 7</a:t>
            </a:r>
            <a:endParaRPr lang="en-US" sz="8000" b="1" cap="none" spc="0" dirty="0">
              <a:ln w="0"/>
              <a:solidFill>
                <a:schemeClr val="accent6"/>
              </a:solidFill>
              <a:latin typeface="+mj-lt"/>
            </a:endParaRPr>
          </a:p>
        </p:txBody>
      </p:sp>
    </p:spTree>
    <p:extLst>
      <p:ext uri="{BB962C8B-B14F-4D97-AF65-F5344CB8AC3E}">
        <p14:creationId xmlns:p14="http://schemas.microsoft.com/office/powerpoint/2010/main" val="2565262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223364"/>
            <a:ext cx="3100401" cy="1089529"/>
          </a:xfrm>
          <a:prstGeom prst="rect">
            <a:avLst/>
          </a:prstGeom>
          <a:noFill/>
        </p:spPr>
        <p:txBody>
          <a:bodyPr wrap="square" lIns="91440" tIns="45720" rIns="91440" bIns="45720">
            <a:spAutoFit/>
          </a:bodyPr>
          <a:lstStyle/>
          <a:p>
            <a:pPr algn="ctr">
              <a:lnSpc>
                <a:spcPct val="90000"/>
              </a:lnSpc>
            </a:pPr>
            <a:r>
              <a:rPr lang="en-US" sz="3600" b="1" dirty="0">
                <a:ln w="0"/>
                <a:solidFill>
                  <a:schemeClr val="accent6"/>
                </a:solidFill>
              </a:rPr>
              <a:t>The Secret Garden</a:t>
            </a:r>
            <a:endParaRPr lang="en-US" sz="3600" b="1" cap="none" spc="0" dirty="0">
              <a:ln w="0"/>
              <a:solidFill>
                <a:schemeClr val="accent6"/>
              </a:solidFill>
            </a:endParaRPr>
          </a:p>
        </p:txBody>
      </p:sp>
      <p:sp>
        <p:nvSpPr>
          <p:cNvPr id="7" name="Rectangle 6">
            <a:extLst>
              <a:ext uri="{FF2B5EF4-FFF2-40B4-BE49-F238E27FC236}">
                <a16:creationId xmlns:a16="http://schemas.microsoft.com/office/drawing/2014/main" id="{40F29467-13F0-3D43-91B3-977C9130A9C4}"/>
              </a:ext>
            </a:extLst>
          </p:cNvPr>
          <p:cNvSpPr/>
          <p:nvPr/>
        </p:nvSpPr>
        <p:spPr>
          <a:xfrm>
            <a:off x="3466094" y="315155"/>
            <a:ext cx="5355772" cy="1754326"/>
          </a:xfrm>
          <a:prstGeom prst="rect">
            <a:avLst/>
          </a:prstGeom>
        </p:spPr>
        <p:txBody>
          <a:bodyPr wrap="square">
            <a:spAutoFit/>
          </a:bodyPr>
          <a:lstStyle/>
          <a:p>
            <a:r>
              <a:rPr lang="en-US" b="1" dirty="0">
                <a:solidFill>
                  <a:schemeClr val="accent6"/>
                </a:solidFill>
              </a:rPr>
              <a:t>Synopsis</a:t>
            </a:r>
          </a:p>
          <a:p>
            <a:r>
              <a:rPr lang="en-GB" dirty="0"/>
              <a:t>Mary Lennox is living in India with her wealthy British family. She is a selfish, disagreeable 10-year-old girl who has been spoiled by her servants and neglected by her unloving parents. When a cholera epidemic kills her parents and the servants, Mary is orphaned.</a:t>
            </a:r>
          </a:p>
        </p:txBody>
      </p:sp>
      <p:sp>
        <p:nvSpPr>
          <p:cNvPr id="8" name="Rectangle 7">
            <a:extLst>
              <a:ext uri="{FF2B5EF4-FFF2-40B4-BE49-F238E27FC236}">
                <a16:creationId xmlns:a16="http://schemas.microsoft.com/office/drawing/2014/main" id="{CBB719E8-093D-CD46-B6C8-CB5650C11D22}"/>
              </a:ext>
            </a:extLst>
          </p:cNvPr>
          <p:cNvSpPr/>
          <p:nvPr/>
        </p:nvSpPr>
        <p:spPr>
          <a:xfrm>
            <a:off x="3466094" y="2161862"/>
            <a:ext cx="5320769" cy="646331"/>
          </a:xfrm>
          <a:prstGeom prst="rect">
            <a:avLst/>
          </a:prstGeom>
        </p:spPr>
        <p:txBody>
          <a:bodyPr wrap="square">
            <a:spAutoFit/>
          </a:bodyPr>
          <a:lstStyle/>
          <a:p>
            <a:r>
              <a:rPr lang="en-US" b="1" dirty="0">
                <a:solidFill>
                  <a:schemeClr val="accent6"/>
                </a:solidFill>
              </a:rPr>
              <a:t>Setting</a:t>
            </a:r>
          </a:p>
          <a:p>
            <a:r>
              <a:rPr lang="en-GB" dirty="0"/>
              <a:t>Yorkshire, England</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Abandonment, happiness, weakness, isolation</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Fiction</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38680" y="5069978"/>
            <a:ext cx="2652142" cy="646331"/>
          </a:xfrm>
          <a:prstGeom prst="rect">
            <a:avLst/>
          </a:prstGeom>
          <a:noFill/>
        </p:spPr>
        <p:txBody>
          <a:bodyPr wrap="square" rtlCol="0">
            <a:spAutoFit/>
          </a:bodyPr>
          <a:lstStyle/>
          <a:p>
            <a:pPr algn="ctr"/>
            <a:r>
              <a:rPr lang="en-US" b="1" i="1" dirty="0">
                <a:solidFill>
                  <a:schemeClr val="accent6"/>
                </a:solidFill>
              </a:rPr>
              <a:t>Frances Hodgson Burnett (1910)</a:t>
            </a:r>
          </a:p>
        </p:txBody>
      </p:sp>
      <p:pic>
        <p:nvPicPr>
          <p:cNvPr id="2" name="Picture 1">
            <a:extLst>
              <a:ext uri="{FF2B5EF4-FFF2-40B4-BE49-F238E27FC236}">
                <a16:creationId xmlns:a16="http://schemas.microsoft.com/office/drawing/2014/main" id="{179FCF60-E1D9-544E-94F3-151F865894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765" y="1312893"/>
            <a:ext cx="2708557" cy="3694956"/>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FF2EDF18-A984-4544-8296-D99A9A46B193}"/>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3" name="Rectangle 22">
            <a:extLst>
              <a:ext uri="{FF2B5EF4-FFF2-40B4-BE49-F238E27FC236}">
                <a16:creationId xmlns:a16="http://schemas.microsoft.com/office/drawing/2014/main" id="{93697A1C-47CA-8547-BF92-6E99F92ACB08}"/>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spTree>
    <p:extLst>
      <p:ext uri="{BB962C8B-B14F-4D97-AF65-F5344CB8AC3E}">
        <p14:creationId xmlns:p14="http://schemas.microsoft.com/office/powerpoint/2010/main" val="234446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223364"/>
            <a:ext cx="3100401" cy="1089529"/>
          </a:xfrm>
          <a:prstGeom prst="rect">
            <a:avLst/>
          </a:prstGeom>
          <a:noFill/>
        </p:spPr>
        <p:txBody>
          <a:bodyPr wrap="square" lIns="91440" tIns="45720" rIns="91440" bIns="45720">
            <a:spAutoFit/>
          </a:bodyPr>
          <a:lstStyle/>
          <a:p>
            <a:pPr algn="ctr">
              <a:lnSpc>
                <a:spcPct val="90000"/>
              </a:lnSpc>
            </a:pPr>
            <a:r>
              <a:rPr lang="en-US" sz="3600" b="1" dirty="0">
                <a:ln w="0"/>
                <a:solidFill>
                  <a:schemeClr val="accent6"/>
                </a:solidFill>
              </a:rPr>
              <a:t>The Silver Sword</a:t>
            </a:r>
            <a:endParaRPr lang="en-US" sz="3600" b="1" cap="none" spc="0" dirty="0">
              <a:ln w="0"/>
              <a:solidFill>
                <a:schemeClr val="accent6"/>
              </a:solidFill>
            </a:endParaRPr>
          </a:p>
        </p:txBody>
      </p:sp>
      <p:sp>
        <p:nvSpPr>
          <p:cNvPr id="7" name="Rectangle 6">
            <a:extLst>
              <a:ext uri="{FF2B5EF4-FFF2-40B4-BE49-F238E27FC236}">
                <a16:creationId xmlns:a16="http://schemas.microsoft.com/office/drawing/2014/main" id="{40F29467-13F0-3D43-91B3-977C9130A9C4}"/>
              </a:ext>
            </a:extLst>
          </p:cNvPr>
          <p:cNvSpPr/>
          <p:nvPr/>
        </p:nvSpPr>
        <p:spPr>
          <a:xfrm>
            <a:off x="3466094" y="339510"/>
            <a:ext cx="5355772" cy="1677382"/>
          </a:xfrm>
          <a:prstGeom prst="rect">
            <a:avLst/>
          </a:prstGeom>
        </p:spPr>
        <p:txBody>
          <a:bodyPr wrap="square">
            <a:spAutoFit/>
          </a:bodyPr>
          <a:lstStyle/>
          <a:p>
            <a:r>
              <a:rPr lang="en-US" b="1" dirty="0">
                <a:solidFill>
                  <a:schemeClr val="accent6"/>
                </a:solidFill>
              </a:rPr>
              <a:t>Synopsis</a:t>
            </a:r>
          </a:p>
          <a:p>
            <a:r>
              <a:rPr lang="en-GB" sz="1700" dirty="0"/>
              <a:t>The silver sword is a symbol that continues to give Jan and his friends hope. Hungry, cold, and afraid, the four children try to stay alive among the bombed cities in war-torn Europe. Soon, they begin the long and dangerous journey south, where they hope to find their parents again.</a:t>
            </a:r>
          </a:p>
        </p:txBody>
      </p:sp>
      <p:sp>
        <p:nvSpPr>
          <p:cNvPr id="8" name="Rectangle 7">
            <a:extLst>
              <a:ext uri="{FF2B5EF4-FFF2-40B4-BE49-F238E27FC236}">
                <a16:creationId xmlns:a16="http://schemas.microsoft.com/office/drawing/2014/main" id="{CBB719E8-093D-CD46-B6C8-CB5650C11D22}"/>
              </a:ext>
            </a:extLst>
          </p:cNvPr>
          <p:cNvSpPr/>
          <p:nvPr/>
        </p:nvSpPr>
        <p:spPr>
          <a:xfrm>
            <a:off x="3466094" y="2090296"/>
            <a:ext cx="5320769" cy="646331"/>
          </a:xfrm>
          <a:prstGeom prst="rect">
            <a:avLst/>
          </a:prstGeom>
        </p:spPr>
        <p:txBody>
          <a:bodyPr wrap="square">
            <a:spAutoFit/>
          </a:bodyPr>
          <a:lstStyle/>
          <a:p>
            <a:r>
              <a:rPr lang="en-US" b="1" dirty="0">
                <a:solidFill>
                  <a:schemeClr val="accent6"/>
                </a:solidFill>
              </a:rPr>
              <a:t>Setting</a:t>
            </a:r>
          </a:p>
          <a:p>
            <a:r>
              <a:rPr lang="en-GB" dirty="0"/>
              <a:t>A destructed Europe, after World War 2.</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Courage, survival, good vs. evil, hope, trauma of war</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Historical fiction</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200607"/>
            <a:ext cx="2652142" cy="369332"/>
          </a:xfrm>
          <a:prstGeom prst="rect">
            <a:avLst/>
          </a:prstGeom>
          <a:noFill/>
        </p:spPr>
        <p:txBody>
          <a:bodyPr wrap="square" rtlCol="0">
            <a:spAutoFit/>
          </a:bodyPr>
          <a:lstStyle/>
          <a:p>
            <a:pPr algn="ctr"/>
            <a:r>
              <a:rPr lang="en-US" b="1" i="1" dirty="0">
                <a:solidFill>
                  <a:schemeClr val="accent6"/>
                </a:solidFill>
              </a:rPr>
              <a:t>Ian </a:t>
            </a:r>
            <a:r>
              <a:rPr lang="en-US" b="1" i="1" dirty="0" err="1">
                <a:solidFill>
                  <a:schemeClr val="accent6"/>
                </a:solidFill>
              </a:rPr>
              <a:t>Serraillier</a:t>
            </a:r>
            <a:r>
              <a:rPr lang="en-US" b="1" i="1" dirty="0">
                <a:solidFill>
                  <a:schemeClr val="accent6"/>
                </a:solidFill>
              </a:rPr>
              <a:t> (1956)</a:t>
            </a:r>
          </a:p>
        </p:txBody>
      </p:sp>
      <p:pic>
        <p:nvPicPr>
          <p:cNvPr id="2" name="Picture 1">
            <a:extLst>
              <a:ext uri="{FF2B5EF4-FFF2-40B4-BE49-F238E27FC236}">
                <a16:creationId xmlns:a16="http://schemas.microsoft.com/office/drawing/2014/main" id="{4BC77E6F-16D2-9E4B-B71E-34FD3DB83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80" y="1265396"/>
            <a:ext cx="2482651" cy="3812159"/>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FF2EDF18-A984-4544-8296-D99A9A46B193}"/>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3" name="Rectangle 22">
            <a:extLst>
              <a:ext uri="{FF2B5EF4-FFF2-40B4-BE49-F238E27FC236}">
                <a16:creationId xmlns:a16="http://schemas.microsoft.com/office/drawing/2014/main" id="{93697A1C-47CA-8547-BF92-6E99F92ACB08}"/>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spTree>
    <p:extLst>
      <p:ext uri="{BB962C8B-B14F-4D97-AF65-F5344CB8AC3E}">
        <p14:creationId xmlns:p14="http://schemas.microsoft.com/office/powerpoint/2010/main" val="305400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223364"/>
            <a:ext cx="3100401" cy="1089529"/>
          </a:xfrm>
          <a:prstGeom prst="rect">
            <a:avLst/>
          </a:prstGeom>
          <a:noFill/>
        </p:spPr>
        <p:txBody>
          <a:bodyPr wrap="square" lIns="91440" tIns="45720" rIns="91440" bIns="45720">
            <a:spAutoFit/>
          </a:bodyPr>
          <a:lstStyle/>
          <a:p>
            <a:pPr algn="ctr">
              <a:lnSpc>
                <a:spcPct val="90000"/>
              </a:lnSpc>
            </a:pPr>
            <a:r>
              <a:rPr lang="en-US" sz="3600" b="1" dirty="0">
                <a:ln w="0"/>
                <a:solidFill>
                  <a:schemeClr val="accent6"/>
                </a:solidFill>
              </a:rPr>
              <a:t>The Weight </a:t>
            </a:r>
            <a:br>
              <a:rPr lang="en-US" sz="3600" b="1" dirty="0">
                <a:ln w="0"/>
                <a:solidFill>
                  <a:schemeClr val="accent6"/>
                </a:solidFill>
              </a:rPr>
            </a:br>
            <a:r>
              <a:rPr lang="en-US" sz="3600" b="1" dirty="0">
                <a:ln w="0"/>
                <a:solidFill>
                  <a:schemeClr val="accent6"/>
                </a:solidFill>
              </a:rPr>
              <a:t>of Water</a:t>
            </a:r>
            <a:endParaRPr lang="en-US" sz="3600" b="1" cap="none" spc="0" dirty="0">
              <a:ln w="0"/>
              <a:solidFill>
                <a:schemeClr val="accent6"/>
              </a:solidFill>
            </a:endParaRPr>
          </a:p>
        </p:txBody>
      </p:sp>
      <p:sp>
        <p:nvSpPr>
          <p:cNvPr id="7" name="Rectangle 6">
            <a:extLst>
              <a:ext uri="{FF2B5EF4-FFF2-40B4-BE49-F238E27FC236}">
                <a16:creationId xmlns:a16="http://schemas.microsoft.com/office/drawing/2014/main" id="{40F29467-13F0-3D43-91B3-977C9130A9C4}"/>
              </a:ext>
            </a:extLst>
          </p:cNvPr>
          <p:cNvSpPr/>
          <p:nvPr/>
        </p:nvSpPr>
        <p:spPr>
          <a:xfrm>
            <a:off x="3466094" y="422639"/>
            <a:ext cx="5355772" cy="1754326"/>
          </a:xfrm>
          <a:prstGeom prst="rect">
            <a:avLst/>
          </a:prstGeom>
        </p:spPr>
        <p:txBody>
          <a:bodyPr wrap="square">
            <a:spAutoFit/>
          </a:bodyPr>
          <a:lstStyle/>
          <a:p>
            <a:r>
              <a:rPr lang="en-US" b="1" dirty="0">
                <a:solidFill>
                  <a:schemeClr val="accent6"/>
                </a:solidFill>
              </a:rPr>
              <a:t>Synopsis</a:t>
            </a:r>
          </a:p>
          <a:p>
            <a:r>
              <a:rPr lang="en-GB" dirty="0"/>
              <a:t>Carrying just a suitcase and an old laundry bag filled with clothes, </a:t>
            </a:r>
            <a:r>
              <a:rPr lang="en-GB" dirty="0" err="1"/>
              <a:t>Kasienka</a:t>
            </a:r>
            <a:r>
              <a:rPr lang="en-GB" dirty="0"/>
              <a:t> and her mother are immigrating to England from Poland. </a:t>
            </a:r>
            <a:r>
              <a:rPr lang="en-GB" dirty="0" err="1"/>
              <a:t>Kasienka</a:t>
            </a:r>
            <a:r>
              <a:rPr lang="en-GB" dirty="0"/>
              <a:t> isn't the happiest girl in the world. At home, her mother is suffering from a broken heart as she searches for </a:t>
            </a:r>
            <a:r>
              <a:rPr lang="en-GB" dirty="0" err="1"/>
              <a:t>Kasienka's</a:t>
            </a:r>
            <a:r>
              <a:rPr lang="en-GB" dirty="0"/>
              <a:t> father.</a:t>
            </a:r>
          </a:p>
        </p:txBody>
      </p:sp>
      <p:sp>
        <p:nvSpPr>
          <p:cNvPr id="8" name="Rectangle 7">
            <a:extLst>
              <a:ext uri="{FF2B5EF4-FFF2-40B4-BE49-F238E27FC236}">
                <a16:creationId xmlns:a16="http://schemas.microsoft.com/office/drawing/2014/main" id="{CBB719E8-093D-CD46-B6C8-CB5650C11D22}"/>
              </a:ext>
            </a:extLst>
          </p:cNvPr>
          <p:cNvSpPr/>
          <p:nvPr/>
        </p:nvSpPr>
        <p:spPr>
          <a:xfrm>
            <a:off x="3466094" y="2166768"/>
            <a:ext cx="5320769" cy="646331"/>
          </a:xfrm>
          <a:prstGeom prst="rect">
            <a:avLst/>
          </a:prstGeom>
        </p:spPr>
        <p:txBody>
          <a:bodyPr wrap="square">
            <a:spAutoFit/>
          </a:bodyPr>
          <a:lstStyle/>
          <a:p>
            <a:r>
              <a:rPr lang="en-US" b="1" dirty="0">
                <a:solidFill>
                  <a:schemeClr val="accent6"/>
                </a:solidFill>
              </a:rPr>
              <a:t>Setting</a:t>
            </a:r>
          </a:p>
          <a:p>
            <a:r>
              <a:rPr lang="en-GB" dirty="0"/>
              <a:t>Poland, England</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Immigration, alienation, first love, determination</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Bildungsroman, fiction </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248107"/>
            <a:ext cx="2652142" cy="369332"/>
          </a:xfrm>
          <a:prstGeom prst="rect">
            <a:avLst/>
          </a:prstGeom>
          <a:noFill/>
        </p:spPr>
        <p:txBody>
          <a:bodyPr wrap="square" rtlCol="0">
            <a:spAutoFit/>
          </a:bodyPr>
          <a:lstStyle/>
          <a:p>
            <a:pPr algn="ctr"/>
            <a:r>
              <a:rPr lang="en-US" b="1" i="1" dirty="0">
                <a:solidFill>
                  <a:schemeClr val="accent6"/>
                </a:solidFill>
              </a:rPr>
              <a:t>Sarah </a:t>
            </a:r>
            <a:r>
              <a:rPr lang="en-US" b="1" i="1" dirty="0" err="1">
                <a:solidFill>
                  <a:schemeClr val="accent6"/>
                </a:solidFill>
              </a:rPr>
              <a:t>Crossan</a:t>
            </a:r>
            <a:r>
              <a:rPr lang="en-US" b="1" i="1" dirty="0">
                <a:solidFill>
                  <a:schemeClr val="accent6"/>
                </a:solidFill>
              </a:rPr>
              <a:t> (2011)</a:t>
            </a:r>
          </a:p>
        </p:txBody>
      </p:sp>
      <p:pic>
        <p:nvPicPr>
          <p:cNvPr id="2" name="Picture 1">
            <a:extLst>
              <a:ext uri="{FF2B5EF4-FFF2-40B4-BE49-F238E27FC236}">
                <a16:creationId xmlns:a16="http://schemas.microsoft.com/office/drawing/2014/main" id="{785D7360-B7F7-3C4E-A099-5F79A0382684}"/>
              </a:ext>
            </a:extLst>
          </p:cNvPr>
          <p:cNvPicPr>
            <a:picLocks noChangeAspect="1"/>
          </p:cNvPicPr>
          <p:nvPr/>
        </p:nvPicPr>
        <p:blipFill>
          <a:blip r:embed="rId3"/>
          <a:stretch>
            <a:fillRect/>
          </a:stretch>
        </p:blipFill>
        <p:spPr>
          <a:xfrm>
            <a:off x="575916" y="1291374"/>
            <a:ext cx="2452291" cy="3848960"/>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FF2EDF18-A984-4544-8296-D99A9A46B193}"/>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3" name="Rectangle 22">
            <a:extLst>
              <a:ext uri="{FF2B5EF4-FFF2-40B4-BE49-F238E27FC236}">
                <a16:creationId xmlns:a16="http://schemas.microsoft.com/office/drawing/2014/main" id="{93697A1C-47CA-8547-BF92-6E99F92ACB08}"/>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spTree>
    <p:extLst>
      <p:ext uri="{BB962C8B-B14F-4D97-AF65-F5344CB8AC3E}">
        <p14:creationId xmlns:p14="http://schemas.microsoft.com/office/powerpoint/2010/main" val="25732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223364"/>
            <a:ext cx="3100401" cy="1089529"/>
          </a:xfrm>
          <a:prstGeom prst="rect">
            <a:avLst/>
          </a:prstGeom>
          <a:noFill/>
        </p:spPr>
        <p:txBody>
          <a:bodyPr wrap="square" lIns="91440" tIns="45720" rIns="91440" bIns="45720">
            <a:spAutoFit/>
          </a:bodyPr>
          <a:lstStyle/>
          <a:p>
            <a:pPr algn="ctr">
              <a:lnSpc>
                <a:spcPct val="90000"/>
              </a:lnSpc>
            </a:pPr>
            <a:r>
              <a:rPr lang="en-US" sz="3600" b="1" dirty="0" err="1">
                <a:ln w="0"/>
                <a:solidFill>
                  <a:schemeClr val="accent6"/>
                </a:solidFill>
              </a:rPr>
              <a:t>Watership</a:t>
            </a:r>
            <a:r>
              <a:rPr lang="en-US" sz="3600" b="1" dirty="0">
                <a:ln w="0"/>
                <a:solidFill>
                  <a:schemeClr val="accent6"/>
                </a:solidFill>
              </a:rPr>
              <a:t> Down</a:t>
            </a:r>
            <a:endParaRPr lang="en-US" sz="3600" b="1" cap="none" spc="0" dirty="0">
              <a:ln w="0"/>
              <a:solidFill>
                <a:schemeClr val="accent6"/>
              </a:solidFill>
            </a:endParaRPr>
          </a:p>
        </p:txBody>
      </p:sp>
      <p:sp>
        <p:nvSpPr>
          <p:cNvPr id="7" name="Rectangle 6">
            <a:extLst>
              <a:ext uri="{FF2B5EF4-FFF2-40B4-BE49-F238E27FC236}">
                <a16:creationId xmlns:a16="http://schemas.microsoft.com/office/drawing/2014/main" id="{40F29467-13F0-3D43-91B3-977C9130A9C4}"/>
              </a:ext>
            </a:extLst>
          </p:cNvPr>
          <p:cNvSpPr/>
          <p:nvPr/>
        </p:nvSpPr>
        <p:spPr>
          <a:xfrm>
            <a:off x="3466094" y="493889"/>
            <a:ext cx="5355772" cy="1477328"/>
          </a:xfrm>
          <a:prstGeom prst="rect">
            <a:avLst/>
          </a:prstGeom>
        </p:spPr>
        <p:txBody>
          <a:bodyPr wrap="square">
            <a:spAutoFit/>
          </a:bodyPr>
          <a:lstStyle/>
          <a:p>
            <a:r>
              <a:rPr lang="en-US" b="1" dirty="0">
                <a:solidFill>
                  <a:schemeClr val="accent6"/>
                </a:solidFill>
              </a:rPr>
              <a:t>Synopsis</a:t>
            </a:r>
          </a:p>
          <a:p>
            <a:r>
              <a:rPr lang="en-GB" dirty="0"/>
              <a:t>Set in England's Downs, this stirring tale of adventure, courage and survival follows a band of very special creatures on their escape from the intrusion of man and the certain destruction of their home. </a:t>
            </a:r>
          </a:p>
        </p:txBody>
      </p:sp>
      <p:sp>
        <p:nvSpPr>
          <p:cNvPr id="8" name="Rectangle 7">
            <a:extLst>
              <a:ext uri="{FF2B5EF4-FFF2-40B4-BE49-F238E27FC236}">
                <a16:creationId xmlns:a16="http://schemas.microsoft.com/office/drawing/2014/main" id="{CBB719E8-093D-CD46-B6C8-CB5650C11D22}"/>
              </a:ext>
            </a:extLst>
          </p:cNvPr>
          <p:cNvSpPr/>
          <p:nvPr/>
        </p:nvSpPr>
        <p:spPr>
          <a:xfrm>
            <a:off x="3466094" y="2090296"/>
            <a:ext cx="5320769" cy="646331"/>
          </a:xfrm>
          <a:prstGeom prst="rect">
            <a:avLst/>
          </a:prstGeom>
        </p:spPr>
        <p:txBody>
          <a:bodyPr wrap="square">
            <a:spAutoFit/>
          </a:bodyPr>
          <a:lstStyle/>
          <a:p>
            <a:r>
              <a:rPr lang="en-US" b="1" dirty="0">
                <a:solidFill>
                  <a:schemeClr val="accent6"/>
                </a:solidFill>
              </a:rPr>
              <a:t>Setting</a:t>
            </a:r>
          </a:p>
          <a:p>
            <a:r>
              <a:rPr lang="en-GB" dirty="0" err="1"/>
              <a:t>Sandleford</a:t>
            </a:r>
            <a:r>
              <a:rPr lang="en-GB" dirty="0"/>
              <a:t> Warren</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Home, leadership, nature, escape</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Fantasy fiction</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248107"/>
            <a:ext cx="2652142" cy="369332"/>
          </a:xfrm>
          <a:prstGeom prst="rect">
            <a:avLst/>
          </a:prstGeom>
          <a:noFill/>
        </p:spPr>
        <p:txBody>
          <a:bodyPr wrap="square" rtlCol="0">
            <a:spAutoFit/>
          </a:bodyPr>
          <a:lstStyle/>
          <a:p>
            <a:pPr algn="ctr"/>
            <a:r>
              <a:rPr lang="en-US" b="1" i="1" dirty="0">
                <a:solidFill>
                  <a:schemeClr val="accent6"/>
                </a:solidFill>
              </a:rPr>
              <a:t>Richard Adams (1972)</a:t>
            </a:r>
          </a:p>
        </p:txBody>
      </p:sp>
      <p:pic>
        <p:nvPicPr>
          <p:cNvPr id="2" name="Picture 1">
            <a:extLst>
              <a:ext uri="{FF2B5EF4-FFF2-40B4-BE49-F238E27FC236}">
                <a16:creationId xmlns:a16="http://schemas.microsoft.com/office/drawing/2014/main" id="{3E2E64A5-502D-B549-B481-231F1165A22E}"/>
              </a:ext>
            </a:extLst>
          </p:cNvPr>
          <p:cNvPicPr>
            <a:picLocks noChangeAspect="1"/>
          </p:cNvPicPr>
          <p:nvPr/>
        </p:nvPicPr>
        <p:blipFill>
          <a:blip r:embed="rId3"/>
          <a:stretch>
            <a:fillRect/>
          </a:stretch>
        </p:blipFill>
        <p:spPr>
          <a:xfrm>
            <a:off x="486180" y="1249731"/>
            <a:ext cx="2529080" cy="3863441"/>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FF2EDF18-A984-4544-8296-D99A9A46B193}"/>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3" name="Rectangle 22">
            <a:extLst>
              <a:ext uri="{FF2B5EF4-FFF2-40B4-BE49-F238E27FC236}">
                <a16:creationId xmlns:a16="http://schemas.microsoft.com/office/drawing/2014/main" id="{93697A1C-47CA-8547-BF92-6E99F92ACB08}"/>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spTree>
    <p:extLst>
      <p:ext uri="{BB962C8B-B14F-4D97-AF65-F5344CB8AC3E}">
        <p14:creationId xmlns:p14="http://schemas.microsoft.com/office/powerpoint/2010/main" val="2270899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401780"/>
            <a:ext cx="3100401" cy="590931"/>
          </a:xfrm>
          <a:prstGeom prst="rect">
            <a:avLst/>
          </a:prstGeom>
          <a:noFill/>
        </p:spPr>
        <p:txBody>
          <a:bodyPr wrap="square" lIns="91440" tIns="45720" rIns="91440" bIns="45720">
            <a:spAutoFit/>
          </a:bodyPr>
          <a:lstStyle/>
          <a:p>
            <a:pPr algn="ctr">
              <a:lnSpc>
                <a:spcPct val="90000"/>
              </a:lnSpc>
            </a:pPr>
            <a:r>
              <a:rPr lang="en-US" sz="3600" b="1" dirty="0">
                <a:ln w="0"/>
                <a:solidFill>
                  <a:schemeClr val="accent6"/>
                </a:solidFill>
              </a:rPr>
              <a:t>Goldfish Boy</a:t>
            </a:r>
            <a:endParaRPr lang="en-US" sz="3600" b="1" cap="none" spc="0" dirty="0">
              <a:ln w="0"/>
              <a:solidFill>
                <a:schemeClr val="accent6"/>
              </a:solidFill>
            </a:endParaRPr>
          </a:p>
        </p:txBody>
      </p:sp>
      <p:sp>
        <p:nvSpPr>
          <p:cNvPr id="7" name="Rectangle 6">
            <a:extLst>
              <a:ext uri="{FF2B5EF4-FFF2-40B4-BE49-F238E27FC236}">
                <a16:creationId xmlns:a16="http://schemas.microsoft.com/office/drawing/2014/main" id="{40F29467-13F0-3D43-91B3-977C9130A9C4}"/>
              </a:ext>
            </a:extLst>
          </p:cNvPr>
          <p:cNvSpPr/>
          <p:nvPr/>
        </p:nvSpPr>
        <p:spPr>
          <a:xfrm>
            <a:off x="3466094" y="493889"/>
            <a:ext cx="5355772" cy="1677382"/>
          </a:xfrm>
          <a:prstGeom prst="rect">
            <a:avLst/>
          </a:prstGeom>
        </p:spPr>
        <p:txBody>
          <a:bodyPr wrap="square">
            <a:spAutoFit/>
          </a:bodyPr>
          <a:lstStyle/>
          <a:p>
            <a:r>
              <a:rPr lang="en-US" b="1" dirty="0">
                <a:solidFill>
                  <a:schemeClr val="accent6"/>
                </a:solidFill>
              </a:rPr>
              <a:t>Synopsis</a:t>
            </a:r>
          </a:p>
          <a:p>
            <a:r>
              <a:rPr lang="en-GB" sz="1700" dirty="0"/>
              <a:t>Twelve-year-old Matthew got the nickname </a:t>
            </a:r>
            <a:r>
              <a:rPr lang="en-GB" sz="1700" i="1" dirty="0"/>
              <a:t>The Goldfish Boy </a:t>
            </a:r>
            <a:r>
              <a:rPr lang="en-GB" sz="1700" dirty="0"/>
              <a:t>because he spends all his time in his bedroom, too afraid to go outside. His obsessive compulsive disorder makes him afraid that he'll bring in germs from the outside world that will make his loved ones sick and possibly die.</a:t>
            </a:r>
          </a:p>
        </p:txBody>
      </p:sp>
      <p:sp>
        <p:nvSpPr>
          <p:cNvPr id="8" name="Rectangle 7">
            <a:extLst>
              <a:ext uri="{FF2B5EF4-FFF2-40B4-BE49-F238E27FC236}">
                <a16:creationId xmlns:a16="http://schemas.microsoft.com/office/drawing/2014/main" id="{CBB719E8-093D-CD46-B6C8-CB5650C11D22}"/>
              </a:ext>
            </a:extLst>
          </p:cNvPr>
          <p:cNvSpPr/>
          <p:nvPr/>
        </p:nvSpPr>
        <p:spPr>
          <a:xfrm>
            <a:off x="3455372" y="2178808"/>
            <a:ext cx="5320769" cy="646331"/>
          </a:xfrm>
          <a:prstGeom prst="rect">
            <a:avLst/>
          </a:prstGeom>
        </p:spPr>
        <p:txBody>
          <a:bodyPr wrap="square">
            <a:spAutoFit/>
          </a:bodyPr>
          <a:lstStyle/>
          <a:p>
            <a:r>
              <a:rPr lang="en-US" b="1" dirty="0">
                <a:solidFill>
                  <a:schemeClr val="accent6"/>
                </a:solidFill>
              </a:rPr>
              <a:t>Setting</a:t>
            </a:r>
          </a:p>
          <a:p>
            <a:r>
              <a:rPr lang="en-GB" dirty="0"/>
              <a:t>A suburban town, present day</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Obsessive compulsive disorder, family, life &amp; death </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Mystery, fiction</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200607"/>
            <a:ext cx="2652142" cy="369332"/>
          </a:xfrm>
          <a:prstGeom prst="rect">
            <a:avLst/>
          </a:prstGeom>
          <a:noFill/>
        </p:spPr>
        <p:txBody>
          <a:bodyPr wrap="square" rtlCol="0">
            <a:spAutoFit/>
          </a:bodyPr>
          <a:lstStyle/>
          <a:p>
            <a:pPr algn="ctr"/>
            <a:r>
              <a:rPr lang="en-US" b="1" i="1" dirty="0">
                <a:solidFill>
                  <a:schemeClr val="accent6"/>
                </a:solidFill>
              </a:rPr>
              <a:t>Lisa Thompson (2017)</a:t>
            </a:r>
          </a:p>
        </p:txBody>
      </p:sp>
      <p:pic>
        <p:nvPicPr>
          <p:cNvPr id="2" name="Picture 1">
            <a:extLst>
              <a:ext uri="{FF2B5EF4-FFF2-40B4-BE49-F238E27FC236}">
                <a16:creationId xmlns:a16="http://schemas.microsoft.com/office/drawing/2014/main" id="{9513D65D-CB2A-FE47-84D8-CD9C4C9D7316}"/>
              </a:ext>
            </a:extLst>
          </p:cNvPr>
          <p:cNvPicPr>
            <a:picLocks noChangeAspect="1"/>
          </p:cNvPicPr>
          <p:nvPr/>
        </p:nvPicPr>
        <p:blipFill>
          <a:blip r:embed="rId2"/>
          <a:stretch>
            <a:fillRect/>
          </a:stretch>
        </p:blipFill>
        <p:spPr>
          <a:xfrm>
            <a:off x="486180" y="1033579"/>
            <a:ext cx="2649468" cy="4047347"/>
          </a:xfrm>
          <a:prstGeom prst="rect">
            <a:avLst/>
          </a:prstGeom>
          <a:ln>
            <a:noFill/>
          </a:ln>
          <a:effectLst>
            <a:outerShdw blurRad="292100" dist="139700" dir="2700000" algn="tl" rotWithShape="0">
              <a:srgbClr val="333333">
                <a:alpha val="65000"/>
              </a:srgbClr>
            </a:outerShdw>
          </a:effectLst>
        </p:spPr>
      </p:pic>
      <p:cxnSp>
        <p:nvCxnSpPr>
          <p:cNvPr id="22" name="Straight Connector 21">
            <a:extLst>
              <a:ext uri="{FF2B5EF4-FFF2-40B4-BE49-F238E27FC236}">
                <a16:creationId xmlns:a16="http://schemas.microsoft.com/office/drawing/2014/main" id="{EE1D703B-931A-42E2-A767-2DC9326BAF30}"/>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1FECB1-B625-451B-BD55-4C6FA1CC748E}"/>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842A671-15BF-42E4-A7BB-8F3347279401}"/>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5" name="Rectangle 24">
            <a:extLst>
              <a:ext uri="{FF2B5EF4-FFF2-40B4-BE49-F238E27FC236}">
                <a16:creationId xmlns:a16="http://schemas.microsoft.com/office/drawing/2014/main" id="{01C7829F-87C8-47ED-AC19-3E8C07DE36AF}"/>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spTree>
    <p:extLst>
      <p:ext uri="{BB962C8B-B14F-4D97-AF65-F5344CB8AC3E}">
        <p14:creationId xmlns:p14="http://schemas.microsoft.com/office/powerpoint/2010/main" val="2067243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223364"/>
            <a:ext cx="3100401" cy="1089529"/>
          </a:xfrm>
          <a:prstGeom prst="rect">
            <a:avLst/>
          </a:prstGeom>
          <a:noFill/>
        </p:spPr>
        <p:txBody>
          <a:bodyPr wrap="square" lIns="91440" tIns="45720" rIns="91440" bIns="45720">
            <a:spAutoFit/>
          </a:bodyPr>
          <a:lstStyle/>
          <a:p>
            <a:pPr algn="ctr">
              <a:lnSpc>
                <a:spcPct val="90000"/>
              </a:lnSpc>
            </a:pPr>
            <a:r>
              <a:rPr lang="en-US" sz="3600" b="1" dirty="0">
                <a:ln w="0"/>
                <a:solidFill>
                  <a:schemeClr val="accent6"/>
                </a:solidFill>
              </a:rPr>
              <a:t>Northern Lights</a:t>
            </a:r>
            <a:endParaRPr lang="en-US" sz="3600" b="1" cap="none" spc="0" dirty="0">
              <a:ln w="0"/>
              <a:solidFill>
                <a:schemeClr val="accent6"/>
              </a:solidFill>
            </a:endParaRPr>
          </a:p>
        </p:txBody>
      </p:sp>
      <p:sp>
        <p:nvSpPr>
          <p:cNvPr id="7" name="Rectangle 6">
            <a:extLst>
              <a:ext uri="{FF2B5EF4-FFF2-40B4-BE49-F238E27FC236}">
                <a16:creationId xmlns:a16="http://schemas.microsoft.com/office/drawing/2014/main" id="{40F29467-13F0-3D43-91B3-977C9130A9C4}"/>
              </a:ext>
            </a:extLst>
          </p:cNvPr>
          <p:cNvSpPr/>
          <p:nvPr/>
        </p:nvSpPr>
        <p:spPr>
          <a:xfrm>
            <a:off x="3466094" y="283104"/>
            <a:ext cx="5501260" cy="2031325"/>
          </a:xfrm>
          <a:prstGeom prst="rect">
            <a:avLst/>
          </a:prstGeom>
        </p:spPr>
        <p:txBody>
          <a:bodyPr wrap="square">
            <a:spAutoFit/>
          </a:bodyPr>
          <a:lstStyle/>
          <a:p>
            <a:r>
              <a:rPr lang="en-US" b="1" dirty="0">
                <a:solidFill>
                  <a:schemeClr val="accent6"/>
                </a:solidFill>
              </a:rPr>
              <a:t>Synopsis</a:t>
            </a:r>
          </a:p>
          <a:p>
            <a:r>
              <a:rPr lang="en-GB" dirty="0"/>
              <a:t>Lyra’s best friend is a boy named Roger </a:t>
            </a:r>
            <a:r>
              <a:rPr lang="en-GB" dirty="0" err="1"/>
              <a:t>Parslow</a:t>
            </a:r>
            <a:r>
              <a:rPr lang="en-GB" dirty="0"/>
              <a:t> whose family works in the college.  Together, the two of them plan adventures and battles.  There is a rumour going around Oxford that children are being stolen by a mysterious group called “the Gobblers.”  Soon after,  Roger disappears.</a:t>
            </a:r>
          </a:p>
        </p:txBody>
      </p:sp>
      <p:sp>
        <p:nvSpPr>
          <p:cNvPr id="8" name="Rectangle 7">
            <a:extLst>
              <a:ext uri="{FF2B5EF4-FFF2-40B4-BE49-F238E27FC236}">
                <a16:creationId xmlns:a16="http://schemas.microsoft.com/office/drawing/2014/main" id="{CBB719E8-093D-CD46-B6C8-CB5650C11D22}"/>
              </a:ext>
            </a:extLst>
          </p:cNvPr>
          <p:cNvSpPr/>
          <p:nvPr/>
        </p:nvSpPr>
        <p:spPr>
          <a:xfrm>
            <a:off x="3483596" y="2236454"/>
            <a:ext cx="5320769" cy="646331"/>
          </a:xfrm>
          <a:prstGeom prst="rect">
            <a:avLst/>
          </a:prstGeom>
        </p:spPr>
        <p:txBody>
          <a:bodyPr wrap="square">
            <a:spAutoFit/>
          </a:bodyPr>
          <a:lstStyle/>
          <a:p>
            <a:r>
              <a:rPr lang="en-US" b="1" dirty="0">
                <a:solidFill>
                  <a:schemeClr val="accent6"/>
                </a:solidFill>
              </a:rPr>
              <a:t>Setting</a:t>
            </a:r>
          </a:p>
          <a:p>
            <a:r>
              <a:rPr lang="en-GB" dirty="0"/>
              <a:t>A parallel universe, the Arctic</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Innocence, morality, identity, fate vs. free will, deceit</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Fantasy fiction</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263418"/>
            <a:ext cx="2652142" cy="369332"/>
          </a:xfrm>
          <a:prstGeom prst="rect">
            <a:avLst/>
          </a:prstGeom>
          <a:noFill/>
        </p:spPr>
        <p:txBody>
          <a:bodyPr wrap="square" rtlCol="0">
            <a:spAutoFit/>
          </a:bodyPr>
          <a:lstStyle/>
          <a:p>
            <a:pPr algn="ctr"/>
            <a:r>
              <a:rPr lang="en-US" b="1" i="1" dirty="0">
                <a:solidFill>
                  <a:schemeClr val="accent6"/>
                </a:solidFill>
              </a:rPr>
              <a:t>Philip Pullman (1995)</a:t>
            </a:r>
          </a:p>
        </p:txBody>
      </p:sp>
      <p:cxnSp>
        <p:nvCxnSpPr>
          <p:cNvPr id="22" name="Straight Connector 21">
            <a:extLst>
              <a:ext uri="{FF2B5EF4-FFF2-40B4-BE49-F238E27FC236}">
                <a16:creationId xmlns:a16="http://schemas.microsoft.com/office/drawing/2014/main" id="{C7B5D980-98DB-4218-A3DF-D082828B4A72}"/>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87649A-A2A2-48AE-A1A6-1F303666B94E}"/>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4" name="Rectangle 23">
            <a:extLst>
              <a:ext uri="{FF2B5EF4-FFF2-40B4-BE49-F238E27FC236}">
                <a16:creationId xmlns:a16="http://schemas.microsoft.com/office/drawing/2014/main" id="{923916E7-05D8-431F-888D-414B217DBE68}"/>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pic>
        <p:nvPicPr>
          <p:cNvPr id="1026" name="Picture 2" descr="Image for Northern lights">
            <a:extLst>
              <a:ext uri="{FF2B5EF4-FFF2-40B4-BE49-F238E27FC236}">
                <a16:creationId xmlns:a16="http://schemas.microsoft.com/office/drawing/2014/main" id="{8224072C-6B91-4063-A6D8-7025F488B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73" y="1501875"/>
            <a:ext cx="2190928" cy="337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401780"/>
            <a:ext cx="3100401" cy="590931"/>
          </a:xfrm>
          <a:prstGeom prst="rect">
            <a:avLst/>
          </a:prstGeom>
          <a:noFill/>
        </p:spPr>
        <p:txBody>
          <a:bodyPr wrap="square" lIns="91440" tIns="45720" rIns="91440" bIns="45720">
            <a:spAutoFit/>
          </a:bodyPr>
          <a:lstStyle/>
          <a:p>
            <a:pPr algn="ctr">
              <a:lnSpc>
                <a:spcPct val="90000"/>
              </a:lnSpc>
            </a:pPr>
            <a:r>
              <a:rPr lang="en-US" sz="3600" b="1" cap="none" spc="0" dirty="0">
                <a:ln w="0"/>
                <a:solidFill>
                  <a:schemeClr val="accent6"/>
                </a:solidFill>
              </a:rPr>
              <a:t>Wonder</a:t>
            </a:r>
          </a:p>
        </p:txBody>
      </p:sp>
      <p:sp>
        <p:nvSpPr>
          <p:cNvPr id="7" name="Rectangle 6">
            <a:extLst>
              <a:ext uri="{FF2B5EF4-FFF2-40B4-BE49-F238E27FC236}">
                <a16:creationId xmlns:a16="http://schemas.microsoft.com/office/drawing/2014/main" id="{40F29467-13F0-3D43-91B3-977C9130A9C4}"/>
              </a:ext>
            </a:extLst>
          </p:cNvPr>
          <p:cNvSpPr/>
          <p:nvPr/>
        </p:nvSpPr>
        <p:spPr>
          <a:xfrm>
            <a:off x="3466094" y="493889"/>
            <a:ext cx="5355772" cy="1415772"/>
          </a:xfrm>
          <a:prstGeom prst="rect">
            <a:avLst/>
          </a:prstGeom>
        </p:spPr>
        <p:txBody>
          <a:bodyPr wrap="square">
            <a:spAutoFit/>
          </a:bodyPr>
          <a:lstStyle/>
          <a:p>
            <a:r>
              <a:rPr lang="en-US" b="1" dirty="0">
                <a:solidFill>
                  <a:schemeClr val="accent6"/>
                </a:solidFill>
              </a:rPr>
              <a:t>Synopsis</a:t>
            </a:r>
          </a:p>
          <a:p>
            <a:r>
              <a:rPr lang="en-GB" sz="1700" dirty="0"/>
              <a:t>August or “Auggie” Pullman, a ten-year old  boy living in New York City, was born with a facial deformity that has made it difficult for him to make friends.  He  lives with his parents, his older sister Via, and his dog Daisy.</a:t>
            </a:r>
          </a:p>
        </p:txBody>
      </p:sp>
      <p:sp>
        <p:nvSpPr>
          <p:cNvPr id="8" name="Rectangle 7">
            <a:extLst>
              <a:ext uri="{FF2B5EF4-FFF2-40B4-BE49-F238E27FC236}">
                <a16:creationId xmlns:a16="http://schemas.microsoft.com/office/drawing/2014/main" id="{CBB719E8-093D-CD46-B6C8-CB5650C11D22}"/>
              </a:ext>
            </a:extLst>
          </p:cNvPr>
          <p:cNvSpPr/>
          <p:nvPr/>
        </p:nvSpPr>
        <p:spPr>
          <a:xfrm>
            <a:off x="3455372" y="2178808"/>
            <a:ext cx="5320769" cy="646331"/>
          </a:xfrm>
          <a:prstGeom prst="rect">
            <a:avLst/>
          </a:prstGeom>
        </p:spPr>
        <p:txBody>
          <a:bodyPr wrap="square">
            <a:spAutoFit/>
          </a:bodyPr>
          <a:lstStyle/>
          <a:p>
            <a:r>
              <a:rPr lang="en-US" b="1" dirty="0">
                <a:solidFill>
                  <a:schemeClr val="accent6"/>
                </a:solidFill>
              </a:rPr>
              <a:t>Setting</a:t>
            </a:r>
          </a:p>
          <a:p>
            <a:r>
              <a:rPr lang="en-GB" dirty="0"/>
              <a:t>Present day, New York City</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Family, appearance, identity, kindness, courage </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Young adult fiction</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200607"/>
            <a:ext cx="2652142" cy="369332"/>
          </a:xfrm>
          <a:prstGeom prst="rect">
            <a:avLst/>
          </a:prstGeom>
          <a:noFill/>
        </p:spPr>
        <p:txBody>
          <a:bodyPr wrap="square" rtlCol="0">
            <a:spAutoFit/>
          </a:bodyPr>
          <a:lstStyle/>
          <a:p>
            <a:pPr algn="ctr"/>
            <a:r>
              <a:rPr lang="en-US" b="1" i="1" dirty="0">
                <a:solidFill>
                  <a:schemeClr val="accent6"/>
                </a:solidFill>
              </a:rPr>
              <a:t>RJ Palacio (2012)</a:t>
            </a:r>
          </a:p>
        </p:txBody>
      </p:sp>
      <p:cxnSp>
        <p:nvCxnSpPr>
          <p:cNvPr id="22" name="Straight Connector 21">
            <a:extLst>
              <a:ext uri="{FF2B5EF4-FFF2-40B4-BE49-F238E27FC236}">
                <a16:creationId xmlns:a16="http://schemas.microsoft.com/office/drawing/2014/main" id="{EE1D703B-931A-42E2-A767-2DC9326BAF30}"/>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1FECB1-B625-451B-BD55-4C6FA1CC748E}"/>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842A671-15BF-42E4-A7BB-8F3347279401}"/>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5" name="Rectangle 24">
            <a:extLst>
              <a:ext uri="{FF2B5EF4-FFF2-40B4-BE49-F238E27FC236}">
                <a16:creationId xmlns:a16="http://schemas.microsoft.com/office/drawing/2014/main" id="{01C7829F-87C8-47ED-AC19-3E8C07DE36AF}"/>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pic>
        <p:nvPicPr>
          <p:cNvPr id="1026" name="Picture 2" descr="Wonder">
            <a:extLst>
              <a:ext uri="{FF2B5EF4-FFF2-40B4-BE49-F238E27FC236}">
                <a16:creationId xmlns:a16="http://schemas.microsoft.com/office/drawing/2014/main" id="{6D208E17-F9D4-4890-81A6-8C4B8D132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97" y="1107648"/>
            <a:ext cx="24860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97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401780"/>
            <a:ext cx="3100401" cy="1089529"/>
          </a:xfrm>
          <a:prstGeom prst="rect">
            <a:avLst/>
          </a:prstGeom>
          <a:noFill/>
        </p:spPr>
        <p:txBody>
          <a:bodyPr wrap="square" lIns="91440" tIns="45720" rIns="91440" bIns="45720">
            <a:spAutoFit/>
          </a:bodyPr>
          <a:lstStyle/>
          <a:p>
            <a:pPr algn="ctr">
              <a:lnSpc>
                <a:spcPct val="90000"/>
              </a:lnSpc>
            </a:pPr>
            <a:r>
              <a:rPr lang="en-US" sz="3600" b="1" cap="none" spc="0" dirty="0">
                <a:ln w="0"/>
                <a:solidFill>
                  <a:schemeClr val="accent6"/>
                </a:solidFill>
              </a:rPr>
              <a:t>The </a:t>
            </a:r>
            <a:r>
              <a:rPr lang="en-US" sz="3600" b="1" dirty="0">
                <a:ln w="0"/>
                <a:solidFill>
                  <a:schemeClr val="accent6"/>
                </a:solidFill>
              </a:rPr>
              <a:t>I</a:t>
            </a:r>
            <a:r>
              <a:rPr lang="en-US" sz="3600" b="1" cap="none" spc="0" dirty="0">
                <a:ln w="0"/>
                <a:solidFill>
                  <a:schemeClr val="accent6"/>
                </a:solidFill>
              </a:rPr>
              <a:t>llustrated Man</a:t>
            </a:r>
          </a:p>
        </p:txBody>
      </p:sp>
      <p:sp>
        <p:nvSpPr>
          <p:cNvPr id="7" name="Rectangle 6">
            <a:extLst>
              <a:ext uri="{FF2B5EF4-FFF2-40B4-BE49-F238E27FC236}">
                <a16:creationId xmlns:a16="http://schemas.microsoft.com/office/drawing/2014/main" id="{40F29467-13F0-3D43-91B3-977C9130A9C4}"/>
              </a:ext>
            </a:extLst>
          </p:cNvPr>
          <p:cNvSpPr/>
          <p:nvPr/>
        </p:nvSpPr>
        <p:spPr>
          <a:xfrm>
            <a:off x="3466094" y="493889"/>
            <a:ext cx="5355772" cy="1415772"/>
          </a:xfrm>
          <a:prstGeom prst="rect">
            <a:avLst/>
          </a:prstGeom>
        </p:spPr>
        <p:txBody>
          <a:bodyPr wrap="square">
            <a:spAutoFit/>
          </a:bodyPr>
          <a:lstStyle/>
          <a:p>
            <a:r>
              <a:rPr lang="en-US" b="1" dirty="0">
                <a:solidFill>
                  <a:schemeClr val="accent6"/>
                </a:solidFill>
              </a:rPr>
              <a:t>Synopsis</a:t>
            </a:r>
          </a:p>
          <a:p>
            <a:r>
              <a:rPr lang="en-GB" sz="1700" dirty="0"/>
              <a:t>A collection of eighteen short stories that explores the nature of mankind.  The unrelated stories are tied together by the frame device of “The illustrated Man”, a vagrant with a tattooed body whom the unnamed narrator meets.</a:t>
            </a:r>
          </a:p>
        </p:txBody>
      </p:sp>
      <p:sp>
        <p:nvSpPr>
          <p:cNvPr id="8" name="Rectangle 7">
            <a:extLst>
              <a:ext uri="{FF2B5EF4-FFF2-40B4-BE49-F238E27FC236}">
                <a16:creationId xmlns:a16="http://schemas.microsoft.com/office/drawing/2014/main" id="{CBB719E8-093D-CD46-B6C8-CB5650C11D22}"/>
              </a:ext>
            </a:extLst>
          </p:cNvPr>
          <p:cNvSpPr/>
          <p:nvPr/>
        </p:nvSpPr>
        <p:spPr>
          <a:xfrm>
            <a:off x="3455372" y="2178808"/>
            <a:ext cx="5320769" cy="646331"/>
          </a:xfrm>
          <a:prstGeom prst="rect">
            <a:avLst/>
          </a:prstGeom>
        </p:spPr>
        <p:txBody>
          <a:bodyPr wrap="square">
            <a:spAutoFit/>
          </a:bodyPr>
          <a:lstStyle/>
          <a:p>
            <a:r>
              <a:rPr lang="en-US" b="1" dirty="0">
                <a:solidFill>
                  <a:schemeClr val="accent6"/>
                </a:solidFill>
              </a:rPr>
              <a:t>Setting</a:t>
            </a:r>
          </a:p>
          <a:p>
            <a:r>
              <a:rPr lang="en-GB" dirty="0"/>
              <a:t>Various</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Death, imagination, dangers of technology </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Science fiction</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302673" y="5586584"/>
            <a:ext cx="2652142" cy="369332"/>
          </a:xfrm>
          <a:prstGeom prst="rect">
            <a:avLst/>
          </a:prstGeom>
          <a:noFill/>
        </p:spPr>
        <p:txBody>
          <a:bodyPr wrap="square" rtlCol="0">
            <a:spAutoFit/>
          </a:bodyPr>
          <a:lstStyle/>
          <a:p>
            <a:pPr algn="ctr"/>
            <a:r>
              <a:rPr lang="en-US" b="1" i="1" dirty="0">
                <a:solidFill>
                  <a:schemeClr val="accent6"/>
                </a:solidFill>
              </a:rPr>
              <a:t>Ray Bradbury (1951)</a:t>
            </a:r>
          </a:p>
        </p:txBody>
      </p:sp>
      <p:cxnSp>
        <p:nvCxnSpPr>
          <p:cNvPr id="22" name="Straight Connector 21">
            <a:extLst>
              <a:ext uri="{FF2B5EF4-FFF2-40B4-BE49-F238E27FC236}">
                <a16:creationId xmlns:a16="http://schemas.microsoft.com/office/drawing/2014/main" id="{EE1D703B-931A-42E2-A767-2DC9326BAF30}"/>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1FECB1-B625-451B-BD55-4C6FA1CC748E}"/>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842A671-15BF-42E4-A7BB-8F3347279401}"/>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5" name="Rectangle 24">
            <a:extLst>
              <a:ext uri="{FF2B5EF4-FFF2-40B4-BE49-F238E27FC236}">
                <a16:creationId xmlns:a16="http://schemas.microsoft.com/office/drawing/2014/main" id="{01C7829F-87C8-47ED-AC19-3E8C07DE36AF}"/>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pic>
        <p:nvPicPr>
          <p:cNvPr id="2050" name="Picture 2" descr="The illustrated man">
            <a:extLst>
              <a:ext uri="{FF2B5EF4-FFF2-40B4-BE49-F238E27FC236}">
                <a16:creationId xmlns:a16="http://schemas.microsoft.com/office/drawing/2014/main" id="{22F1891A-41CA-4C74-B048-3A8DA57ED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59" y="1491309"/>
            <a:ext cx="2675446" cy="404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4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401780"/>
            <a:ext cx="3100401" cy="590931"/>
          </a:xfrm>
          <a:prstGeom prst="rect">
            <a:avLst/>
          </a:prstGeom>
          <a:noFill/>
        </p:spPr>
        <p:txBody>
          <a:bodyPr wrap="square" lIns="91440" tIns="45720" rIns="91440" bIns="45720">
            <a:spAutoFit/>
          </a:bodyPr>
          <a:lstStyle/>
          <a:p>
            <a:pPr algn="ctr">
              <a:lnSpc>
                <a:spcPct val="90000"/>
              </a:lnSpc>
            </a:pPr>
            <a:r>
              <a:rPr lang="en-US" sz="3600" b="1" cap="none" spc="0" dirty="0">
                <a:ln w="0"/>
                <a:solidFill>
                  <a:schemeClr val="accent6"/>
                </a:solidFill>
              </a:rPr>
              <a:t>Frankenstein</a:t>
            </a:r>
          </a:p>
        </p:txBody>
      </p:sp>
      <p:sp>
        <p:nvSpPr>
          <p:cNvPr id="7" name="Rectangle 6">
            <a:extLst>
              <a:ext uri="{FF2B5EF4-FFF2-40B4-BE49-F238E27FC236}">
                <a16:creationId xmlns:a16="http://schemas.microsoft.com/office/drawing/2014/main" id="{40F29467-13F0-3D43-91B3-977C9130A9C4}"/>
              </a:ext>
            </a:extLst>
          </p:cNvPr>
          <p:cNvSpPr/>
          <p:nvPr/>
        </p:nvSpPr>
        <p:spPr>
          <a:xfrm>
            <a:off x="3466094" y="493889"/>
            <a:ext cx="5355772" cy="1692771"/>
          </a:xfrm>
          <a:prstGeom prst="rect">
            <a:avLst/>
          </a:prstGeom>
        </p:spPr>
        <p:txBody>
          <a:bodyPr wrap="square">
            <a:spAutoFit/>
          </a:bodyPr>
          <a:lstStyle/>
          <a:p>
            <a:r>
              <a:rPr lang="en-US" b="1" dirty="0">
                <a:solidFill>
                  <a:schemeClr val="accent6"/>
                </a:solidFill>
              </a:rPr>
              <a:t>Synopsis</a:t>
            </a:r>
          </a:p>
          <a:p>
            <a:pPr fontAlgn="base"/>
            <a:r>
              <a:rPr lang="en-GB" sz="1700" dirty="0"/>
              <a:t>Victor Frankenstein, a young student of science, is driven  by the mad dream of creating his own creature, experimenting with alchemy and science to build a monster stitched </a:t>
            </a:r>
            <a:r>
              <a:rPr lang="en-GB" dirty="0"/>
              <a:t>together from dead remains.</a:t>
            </a:r>
          </a:p>
          <a:p>
            <a:endParaRPr lang="en-GB" sz="1700" dirty="0"/>
          </a:p>
        </p:txBody>
      </p:sp>
      <p:sp>
        <p:nvSpPr>
          <p:cNvPr id="8" name="Rectangle 7">
            <a:extLst>
              <a:ext uri="{FF2B5EF4-FFF2-40B4-BE49-F238E27FC236}">
                <a16:creationId xmlns:a16="http://schemas.microsoft.com/office/drawing/2014/main" id="{CBB719E8-093D-CD46-B6C8-CB5650C11D22}"/>
              </a:ext>
            </a:extLst>
          </p:cNvPr>
          <p:cNvSpPr/>
          <p:nvPr/>
        </p:nvSpPr>
        <p:spPr>
          <a:xfrm>
            <a:off x="3455372" y="2178808"/>
            <a:ext cx="5320769" cy="646331"/>
          </a:xfrm>
          <a:prstGeom prst="rect">
            <a:avLst/>
          </a:prstGeom>
        </p:spPr>
        <p:txBody>
          <a:bodyPr wrap="square">
            <a:spAutoFit/>
          </a:bodyPr>
          <a:lstStyle/>
          <a:p>
            <a:r>
              <a:rPr lang="en-US" b="1" dirty="0">
                <a:solidFill>
                  <a:schemeClr val="accent6"/>
                </a:solidFill>
              </a:rPr>
              <a:t>Setting</a:t>
            </a:r>
          </a:p>
          <a:p>
            <a:r>
              <a:rPr lang="en-GB" dirty="0"/>
              <a:t>Geneva </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Fate, nature, revenge</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Classic fiction</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200607"/>
            <a:ext cx="2652142" cy="923330"/>
          </a:xfrm>
          <a:prstGeom prst="rect">
            <a:avLst/>
          </a:prstGeom>
          <a:noFill/>
        </p:spPr>
        <p:txBody>
          <a:bodyPr wrap="square" rtlCol="0">
            <a:spAutoFit/>
          </a:bodyPr>
          <a:lstStyle/>
          <a:p>
            <a:pPr algn="ctr"/>
            <a:r>
              <a:rPr lang="en-US" b="1" i="1" dirty="0">
                <a:solidFill>
                  <a:schemeClr val="accent6"/>
                </a:solidFill>
              </a:rPr>
              <a:t>Mary Shelley (1818)</a:t>
            </a:r>
          </a:p>
          <a:p>
            <a:pPr algn="ctr"/>
            <a:r>
              <a:rPr lang="en-US" b="1" i="1" dirty="0">
                <a:solidFill>
                  <a:schemeClr val="accent6"/>
                </a:solidFill>
              </a:rPr>
              <a:t>(graphic novel </a:t>
            </a:r>
          </a:p>
          <a:p>
            <a:pPr algn="ctr"/>
            <a:r>
              <a:rPr lang="en-US" b="1" i="1" dirty="0">
                <a:solidFill>
                  <a:schemeClr val="accent6"/>
                </a:solidFill>
              </a:rPr>
              <a:t>version 2008)</a:t>
            </a:r>
          </a:p>
        </p:txBody>
      </p:sp>
      <p:cxnSp>
        <p:nvCxnSpPr>
          <p:cNvPr id="22" name="Straight Connector 21">
            <a:extLst>
              <a:ext uri="{FF2B5EF4-FFF2-40B4-BE49-F238E27FC236}">
                <a16:creationId xmlns:a16="http://schemas.microsoft.com/office/drawing/2014/main" id="{EE1D703B-931A-42E2-A767-2DC9326BAF30}"/>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1FECB1-B625-451B-BD55-4C6FA1CC748E}"/>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842A671-15BF-42E4-A7BB-8F3347279401}"/>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5" name="Rectangle 24">
            <a:extLst>
              <a:ext uri="{FF2B5EF4-FFF2-40B4-BE49-F238E27FC236}">
                <a16:creationId xmlns:a16="http://schemas.microsoft.com/office/drawing/2014/main" id="{01C7829F-87C8-47ED-AC19-3E8C07DE36AF}"/>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pic>
        <p:nvPicPr>
          <p:cNvPr id="3074" name="Picture 2" descr="Frankenstein">
            <a:extLst>
              <a:ext uri="{FF2B5EF4-FFF2-40B4-BE49-F238E27FC236}">
                <a16:creationId xmlns:a16="http://schemas.microsoft.com/office/drawing/2014/main" id="{492E0DCF-12B0-4BDB-B445-C18115F23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97" y="1107648"/>
            <a:ext cx="26003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2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Slides Content </a:t>
            </a:r>
            <a:r>
              <a:rPr lang="en-GB" b="1" i="1" dirty="0"/>
              <a:t>(click on headings to go to slide)</a:t>
            </a:r>
          </a:p>
        </p:txBody>
      </p:sp>
      <p:sp>
        <p:nvSpPr>
          <p:cNvPr id="3" name="Content Placeholder 2"/>
          <p:cNvSpPr>
            <a:spLocks noGrp="1"/>
          </p:cNvSpPr>
          <p:nvPr>
            <p:ph idx="1"/>
          </p:nvPr>
        </p:nvSpPr>
        <p:spPr>
          <a:xfrm>
            <a:off x="628650" y="1690689"/>
            <a:ext cx="7886700" cy="4991883"/>
          </a:xfrm>
        </p:spPr>
        <p:txBody>
          <a:bodyPr>
            <a:normAutofit fontScale="92500" lnSpcReduction="20000"/>
          </a:bodyPr>
          <a:lstStyle/>
          <a:p>
            <a:r>
              <a:rPr lang="en-GB" sz="2600" dirty="0">
                <a:latin typeface="+mj-lt"/>
                <a:hlinkClick r:id="rId2" action="ppaction://hlinksldjump"/>
              </a:rPr>
              <a:t>Tutor Guide </a:t>
            </a:r>
            <a:r>
              <a:rPr lang="en-GB" sz="2600" dirty="0">
                <a:latin typeface="+mj-lt"/>
              </a:rPr>
              <a:t>(how to use this resource)</a:t>
            </a:r>
          </a:p>
          <a:p>
            <a:r>
              <a:rPr lang="en-GB" sz="2600" dirty="0">
                <a:latin typeface="+mj-lt"/>
                <a:hlinkClick r:id="rId3" action="ppaction://hlinksldjump"/>
              </a:rPr>
              <a:t>Tutor Important Notes</a:t>
            </a:r>
            <a:endParaRPr lang="en-GB" sz="2600" dirty="0">
              <a:latin typeface="+mj-lt"/>
            </a:endParaRPr>
          </a:p>
          <a:p>
            <a:r>
              <a:rPr lang="en-GB" sz="2600" dirty="0">
                <a:latin typeface="+mj-lt"/>
                <a:hlinkClick r:id="rId4" action="ppaction://hlinksldjump"/>
              </a:rPr>
              <a:t>Genre Explanation</a:t>
            </a:r>
            <a:endParaRPr lang="en-GB" sz="2600" dirty="0">
              <a:latin typeface="+mj-lt"/>
            </a:endParaRPr>
          </a:p>
          <a:p>
            <a:r>
              <a:rPr lang="en-GB" sz="2600" dirty="0">
                <a:latin typeface="+mj-lt"/>
              </a:rPr>
              <a:t>Year 7 Books – Detailed Slide Per Book:</a:t>
            </a:r>
          </a:p>
          <a:p>
            <a:pPr lvl="1"/>
            <a:r>
              <a:rPr lang="en-US" sz="1800" dirty="0">
                <a:latin typeface="+mj-lt"/>
                <a:hlinkClick r:id="rId5" action="ppaction://hlinksldjump"/>
              </a:rPr>
              <a:t>M</a:t>
            </a:r>
            <a:r>
              <a:rPr lang="en-GB" sz="1800" dirty="0">
                <a:latin typeface="+mj-lt"/>
                <a:hlinkClick r:id="rId5" action="ppaction://hlinksldjump"/>
              </a:rPr>
              <a:t>y Family and Other Animals</a:t>
            </a:r>
            <a:endParaRPr lang="en-GB" sz="1800" dirty="0">
              <a:latin typeface="+mj-lt"/>
            </a:endParaRPr>
          </a:p>
          <a:p>
            <a:pPr lvl="1"/>
            <a:r>
              <a:rPr lang="en-GB" sz="1800" dirty="0">
                <a:latin typeface="+mj-lt"/>
                <a:hlinkClick r:id="rId6" action="ppaction://hlinksldjump"/>
              </a:rPr>
              <a:t>Peter Pan</a:t>
            </a:r>
            <a:endParaRPr lang="en-GB" sz="1800" dirty="0">
              <a:latin typeface="+mj-lt"/>
            </a:endParaRPr>
          </a:p>
          <a:p>
            <a:pPr lvl="1"/>
            <a:r>
              <a:rPr lang="en-GB" sz="1800" dirty="0">
                <a:latin typeface="+mj-lt"/>
                <a:hlinkClick r:id="rId7" action="ppaction://hlinksldjump"/>
              </a:rPr>
              <a:t>Stop the Train</a:t>
            </a:r>
            <a:endParaRPr lang="en-GB" sz="1800" dirty="0">
              <a:latin typeface="+mj-lt"/>
            </a:endParaRPr>
          </a:p>
          <a:p>
            <a:pPr lvl="1"/>
            <a:r>
              <a:rPr lang="en-GB" sz="1800" dirty="0">
                <a:latin typeface="+mj-lt"/>
                <a:hlinkClick r:id="rId8" action="ppaction://hlinksldjump"/>
              </a:rPr>
              <a:t>Diary of a Young Girl</a:t>
            </a:r>
            <a:endParaRPr lang="en-GB" sz="1800" dirty="0">
              <a:latin typeface="+mj-lt"/>
            </a:endParaRPr>
          </a:p>
          <a:p>
            <a:pPr lvl="1"/>
            <a:r>
              <a:rPr lang="en-GB" sz="1800" dirty="0">
                <a:latin typeface="+mj-lt"/>
                <a:hlinkClick r:id="rId9" action="ppaction://hlinksldjump"/>
              </a:rPr>
              <a:t>The Secret Garden</a:t>
            </a:r>
            <a:endParaRPr lang="en-GB" sz="1800" dirty="0">
              <a:latin typeface="+mj-lt"/>
            </a:endParaRPr>
          </a:p>
          <a:p>
            <a:pPr lvl="1"/>
            <a:r>
              <a:rPr lang="en-GB" sz="1800" dirty="0">
                <a:latin typeface="+mj-lt"/>
                <a:hlinkClick r:id="rId10" action="ppaction://hlinksldjump"/>
              </a:rPr>
              <a:t>The Silver Sword</a:t>
            </a:r>
            <a:endParaRPr lang="en-GB" sz="1800" dirty="0">
              <a:latin typeface="+mj-lt"/>
            </a:endParaRPr>
          </a:p>
          <a:p>
            <a:pPr lvl="1"/>
            <a:r>
              <a:rPr lang="en-GB" sz="1800" dirty="0">
                <a:latin typeface="+mj-lt"/>
                <a:hlinkClick r:id="rId11" action="ppaction://hlinksldjump"/>
              </a:rPr>
              <a:t>The Weight of Water</a:t>
            </a:r>
            <a:endParaRPr lang="en-GB" sz="1800" dirty="0">
              <a:latin typeface="+mj-lt"/>
            </a:endParaRPr>
          </a:p>
          <a:p>
            <a:pPr lvl="1"/>
            <a:r>
              <a:rPr lang="en-GB" sz="1800" dirty="0" err="1">
                <a:latin typeface="+mj-lt"/>
                <a:hlinkClick r:id="rId12" action="ppaction://hlinksldjump"/>
              </a:rPr>
              <a:t>Watership</a:t>
            </a:r>
            <a:r>
              <a:rPr lang="en-GB" sz="1800" dirty="0">
                <a:latin typeface="+mj-lt"/>
                <a:hlinkClick r:id="rId12" action="ppaction://hlinksldjump"/>
              </a:rPr>
              <a:t> Down</a:t>
            </a:r>
            <a:endParaRPr lang="en-US" sz="1800" dirty="0">
              <a:latin typeface="+mj-lt"/>
            </a:endParaRPr>
          </a:p>
          <a:p>
            <a:pPr lvl="1"/>
            <a:r>
              <a:rPr lang="en-US" sz="1800" dirty="0">
                <a:latin typeface="+mj-lt"/>
                <a:hlinkClick r:id="rId13" action="ppaction://hlinksldjump"/>
              </a:rPr>
              <a:t>Goldfish Boy</a:t>
            </a:r>
            <a:endParaRPr lang="en-US" sz="1800" dirty="0">
              <a:latin typeface="+mj-lt"/>
            </a:endParaRPr>
          </a:p>
          <a:p>
            <a:pPr lvl="1"/>
            <a:r>
              <a:rPr lang="en-US" sz="1800" dirty="0">
                <a:latin typeface="+mj-lt"/>
                <a:hlinkClick r:id="rId14" action="ppaction://hlinksldjump"/>
              </a:rPr>
              <a:t>Northern Lights</a:t>
            </a:r>
            <a:endParaRPr lang="en-US" sz="1800" dirty="0">
              <a:latin typeface="+mj-lt"/>
            </a:endParaRPr>
          </a:p>
          <a:p>
            <a:pPr lvl="1"/>
            <a:r>
              <a:rPr lang="en-US" sz="1800" dirty="0">
                <a:latin typeface="+mj-lt"/>
                <a:hlinkClick r:id="rId15" action="ppaction://hlinksldjump"/>
              </a:rPr>
              <a:t>Wonder</a:t>
            </a:r>
            <a:endParaRPr lang="en-US" sz="1800" dirty="0">
              <a:latin typeface="+mj-lt"/>
            </a:endParaRPr>
          </a:p>
          <a:p>
            <a:pPr lvl="1"/>
            <a:r>
              <a:rPr lang="en-US" sz="1800" dirty="0">
                <a:latin typeface="+mj-lt"/>
                <a:hlinkClick r:id="rId16" action="ppaction://hlinksldjump"/>
              </a:rPr>
              <a:t>The Illustrated Man</a:t>
            </a:r>
            <a:endParaRPr lang="en-US" sz="1800" dirty="0">
              <a:latin typeface="+mj-lt"/>
            </a:endParaRPr>
          </a:p>
          <a:p>
            <a:pPr lvl="1"/>
            <a:r>
              <a:rPr lang="en-US" sz="1800" dirty="0">
                <a:latin typeface="+mj-lt"/>
                <a:hlinkClick r:id="rId17" action="ppaction://hlinksldjump"/>
              </a:rPr>
              <a:t>Frankenstein (graphic novel)</a:t>
            </a:r>
            <a:endParaRPr lang="en-US" sz="1800" dirty="0">
              <a:latin typeface="+mj-lt"/>
            </a:endParaRPr>
          </a:p>
          <a:p>
            <a:pPr lvl="1"/>
            <a:endParaRPr lang="en-GB" sz="1800" dirty="0">
              <a:latin typeface="+mj-lt"/>
            </a:endParaRPr>
          </a:p>
          <a:p>
            <a:pPr lvl="1"/>
            <a:endParaRPr lang="en-GB" sz="1800" dirty="0">
              <a:latin typeface="+mj-lt"/>
            </a:endParaRPr>
          </a:p>
          <a:p>
            <a:endParaRPr lang="en-GB" sz="2200" dirty="0">
              <a:latin typeface="+mj-lt"/>
            </a:endParaRPr>
          </a:p>
          <a:p>
            <a:endParaRPr lang="en-GB" dirty="0">
              <a:latin typeface="+mj-lt"/>
            </a:endParaRPr>
          </a:p>
        </p:txBody>
      </p:sp>
    </p:spTree>
    <p:extLst>
      <p:ext uri="{BB962C8B-B14F-4D97-AF65-F5344CB8AC3E}">
        <p14:creationId xmlns:p14="http://schemas.microsoft.com/office/powerpoint/2010/main" val="329634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879"/>
            <a:ext cx="7886700" cy="1325563"/>
          </a:xfrm>
        </p:spPr>
        <p:txBody>
          <a:bodyPr/>
          <a:lstStyle/>
          <a:p>
            <a:r>
              <a:rPr lang="en-GB" b="1" dirty="0"/>
              <a:t>Tutor Guide</a:t>
            </a:r>
          </a:p>
        </p:txBody>
      </p:sp>
      <p:sp>
        <p:nvSpPr>
          <p:cNvPr id="3" name="Content Placeholder 2"/>
          <p:cNvSpPr>
            <a:spLocks noGrp="1"/>
          </p:cNvSpPr>
          <p:nvPr>
            <p:ph idx="1"/>
          </p:nvPr>
        </p:nvSpPr>
        <p:spPr>
          <a:xfrm>
            <a:off x="628650" y="1376978"/>
            <a:ext cx="7886700" cy="5195943"/>
          </a:xfrm>
        </p:spPr>
        <p:txBody>
          <a:bodyPr>
            <a:normAutofit fontScale="92500" lnSpcReduction="20000"/>
          </a:bodyPr>
          <a:lstStyle/>
          <a:p>
            <a:pPr marL="0" indent="0">
              <a:buNone/>
            </a:pPr>
            <a:r>
              <a:rPr lang="en-GB" b="1" i="1" u="sng" dirty="0"/>
              <a:t>Every tutor session…</a:t>
            </a:r>
          </a:p>
          <a:p>
            <a:r>
              <a:rPr lang="en-GB" dirty="0"/>
              <a:t>Tutor needs to edit their relevant book slide to show the start page number and the start and end page number for that tutor session (based on where they got to last time) </a:t>
            </a:r>
          </a:p>
          <a:p>
            <a:r>
              <a:rPr lang="en-GB" dirty="0"/>
              <a:t>The relevant slide to the book in current use should be displayed by Tutors </a:t>
            </a:r>
            <a:r>
              <a:rPr lang="en-GB" b="1" i="1" dirty="0"/>
              <a:t>every day </a:t>
            </a:r>
            <a:r>
              <a:rPr lang="en-GB" dirty="0"/>
              <a:t>that the book is read.</a:t>
            </a:r>
          </a:p>
          <a:p>
            <a:endParaRPr lang="en-GB" i="1" dirty="0"/>
          </a:p>
          <a:p>
            <a:pPr marL="0" indent="0">
              <a:buNone/>
            </a:pPr>
            <a:r>
              <a:rPr lang="en-GB" b="1" i="1" u="sng" dirty="0"/>
              <a:t>On the first day of a new book…</a:t>
            </a:r>
          </a:p>
          <a:p>
            <a:r>
              <a:rPr lang="en-GB" dirty="0"/>
              <a:t>Tutors should display the new relevant slide, and simply move through each section of the slide.</a:t>
            </a:r>
          </a:p>
          <a:p>
            <a:r>
              <a:rPr lang="en-GB" i="1" dirty="0"/>
              <a:t>Tutors should:</a:t>
            </a:r>
          </a:p>
          <a:p>
            <a:pPr lvl="1"/>
            <a:r>
              <a:rPr lang="en-GB" dirty="0"/>
              <a:t>a) tell students who the author is and when it was written</a:t>
            </a:r>
          </a:p>
          <a:p>
            <a:pPr lvl="1"/>
            <a:r>
              <a:rPr lang="en-GB" dirty="0"/>
              <a:t>b) read the brief synopsis</a:t>
            </a:r>
          </a:p>
          <a:p>
            <a:pPr lvl="1"/>
            <a:r>
              <a:rPr lang="en-GB" dirty="0"/>
              <a:t>c) give details on the setting, themes and genre</a:t>
            </a:r>
          </a:p>
        </p:txBody>
      </p:sp>
    </p:spTree>
    <p:extLst>
      <p:ext uri="{BB962C8B-B14F-4D97-AF65-F5344CB8AC3E}">
        <p14:creationId xmlns:p14="http://schemas.microsoft.com/office/powerpoint/2010/main" val="271818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698"/>
            <a:ext cx="7886700" cy="1325563"/>
          </a:xfrm>
        </p:spPr>
        <p:txBody>
          <a:bodyPr/>
          <a:lstStyle/>
          <a:p>
            <a:r>
              <a:rPr lang="en-GB" b="1" dirty="0"/>
              <a:t>Tutor Important Notes</a:t>
            </a:r>
          </a:p>
        </p:txBody>
      </p:sp>
      <p:sp>
        <p:nvSpPr>
          <p:cNvPr id="3" name="Content Placeholder 2"/>
          <p:cNvSpPr>
            <a:spLocks noGrp="1"/>
          </p:cNvSpPr>
          <p:nvPr>
            <p:ph idx="1"/>
          </p:nvPr>
        </p:nvSpPr>
        <p:spPr>
          <a:xfrm>
            <a:off x="628650" y="1323191"/>
            <a:ext cx="7886700" cy="4853772"/>
          </a:xfrm>
        </p:spPr>
        <p:txBody>
          <a:bodyPr>
            <a:normAutofit fontScale="77500" lnSpcReduction="20000"/>
          </a:bodyPr>
          <a:lstStyle/>
          <a:p>
            <a:r>
              <a:rPr lang="en-GB" dirty="0">
                <a:latin typeface="+mj-lt"/>
              </a:rPr>
              <a:t>Tutors hold onto their box of books ready for each tutor session. </a:t>
            </a:r>
          </a:p>
          <a:p>
            <a:r>
              <a:rPr lang="en-GB" dirty="0">
                <a:latin typeface="+mj-lt"/>
              </a:rPr>
              <a:t>Tutors need to read the day before the planned reading and annotate their tutor copy </a:t>
            </a:r>
            <a:r>
              <a:rPr lang="en-GB">
                <a:latin typeface="+mj-lt"/>
              </a:rPr>
              <a:t>(around 4 </a:t>
            </a:r>
            <a:r>
              <a:rPr lang="en-GB" dirty="0">
                <a:latin typeface="+mj-lt"/>
              </a:rPr>
              <a:t>words per pages to explain)</a:t>
            </a:r>
          </a:p>
          <a:p>
            <a:r>
              <a:rPr lang="en-GB" dirty="0">
                <a:latin typeface="+mj-lt"/>
              </a:rPr>
              <a:t>Tutors should not spend unnecessary amounts of time referring to these slides. They are intended only as an introduction (and daily visual reminder) of key details.</a:t>
            </a:r>
          </a:p>
          <a:p>
            <a:r>
              <a:rPr lang="en-GB" dirty="0">
                <a:latin typeface="+mj-lt"/>
              </a:rPr>
              <a:t>Tutors must ensure that students using their reading bookmarks/rulers in each book to follow the reading with the tutor.</a:t>
            </a:r>
          </a:p>
          <a:p>
            <a:r>
              <a:rPr lang="en-GB" dirty="0">
                <a:latin typeface="+mj-lt"/>
              </a:rPr>
              <a:t>Tutors should only read the slide to students on the FIRST day of a new book. After that, it will remain as a silent visual for the duration of the book.</a:t>
            </a:r>
          </a:p>
          <a:p>
            <a:r>
              <a:rPr lang="en-GB" dirty="0">
                <a:latin typeface="+mj-lt"/>
              </a:rPr>
              <a:t>Tutors should still follow usual guidance and read for the full length of the session, only stopping at the sound of the bell to move to Period 1.</a:t>
            </a:r>
          </a:p>
        </p:txBody>
      </p:sp>
    </p:spTree>
    <p:extLst>
      <p:ext uri="{BB962C8B-B14F-4D97-AF65-F5344CB8AC3E}">
        <p14:creationId xmlns:p14="http://schemas.microsoft.com/office/powerpoint/2010/main" val="69543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6DE82695-7266-444A-B308-DC0E863EF452}"/>
              </a:ext>
            </a:extLst>
          </p:cNvPr>
          <p:cNvGraphicFramePr>
            <a:graphicFrameLocks noGrp="1"/>
          </p:cNvGraphicFramePr>
          <p:nvPr>
            <p:extLst>
              <p:ext uri="{D42A27DB-BD31-4B8C-83A1-F6EECF244321}">
                <p14:modId xmlns:p14="http://schemas.microsoft.com/office/powerpoint/2010/main" val="1514884408"/>
              </p:ext>
            </p:extLst>
          </p:nvPr>
        </p:nvGraphicFramePr>
        <p:xfrm>
          <a:off x="356261" y="619499"/>
          <a:ext cx="4177640" cy="5606490"/>
        </p:xfrm>
        <a:graphic>
          <a:graphicData uri="http://schemas.openxmlformats.org/drawingml/2006/table">
            <a:tbl>
              <a:tblPr firstRow="1" bandRow="1">
                <a:tableStyleId>{93296810-A885-4BE3-A3E7-6D5BEEA58F35}</a:tableStyleId>
              </a:tblPr>
              <a:tblGrid>
                <a:gridCol w="1320139">
                  <a:extLst>
                    <a:ext uri="{9D8B030D-6E8A-4147-A177-3AD203B41FA5}">
                      <a16:colId xmlns:a16="http://schemas.microsoft.com/office/drawing/2014/main" val="980249631"/>
                    </a:ext>
                  </a:extLst>
                </a:gridCol>
                <a:gridCol w="2857501">
                  <a:extLst>
                    <a:ext uri="{9D8B030D-6E8A-4147-A177-3AD203B41FA5}">
                      <a16:colId xmlns:a16="http://schemas.microsoft.com/office/drawing/2014/main" val="372129315"/>
                    </a:ext>
                  </a:extLst>
                </a:gridCol>
              </a:tblGrid>
              <a:tr h="355277">
                <a:tc>
                  <a:txBody>
                    <a:bodyPr/>
                    <a:lstStyle/>
                    <a:p>
                      <a:r>
                        <a:rPr lang="en-US" sz="1800" b="0" dirty="0"/>
                        <a:t>Genre</a:t>
                      </a:r>
                    </a:p>
                  </a:txBody>
                  <a:tcPr anchor="ctr"/>
                </a:tc>
                <a:tc>
                  <a:txBody>
                    <a:bodyPr/>
                    <a:lstStyle/>
                    <a:p>
                      <a:r>
                        <a:rPr lang="en-US" sz="1800" b="0" dirty="0"/>
                        <a:t>Explanation</a:t>
                      </a:r>
                    </a:p>
                  </a:txBody>
                  <a:tcPr/>
                </a:tc>
                <a:extLst>
                  <a:ext uri="{0D108BD9-81ED-4DB2-BD59-A6C34878D82A}">
                    <a16:rowId xmlns:a16="http://schemas.microsoft.com/office/drawing/2014/main" val="4019171211"/>
                  </a:ext>
                </a:extLst>
              </a:tr>
              <a:tr h="444096">
                <a:tc>
                  <a:txBody>
                    <a:bodyPr/>
                    <a:lstStyle/>
                    <a:p>
                      <a:r>
                        <a:rPr lang="en-US" sz="1200" dirty="0"/>
                        <a:t>Bildungsroman</a:t>
                      </a:r>
                    </a:p>
                  </a:txBody>
                  <a:tcPr anchor="ctr"/>
                </a:tc>
                <a:tc>
                  <a:txBody>
                    <a:bodyPr/>
                    <a:lstStyle/>
                    <a:p>
                      <a:r>
                        <a:rPr lang="en-GB" sz="1200" b="0" i="0" u="none" strike="noStrike" kern="1200" dirty="0">
                          <a:solidFill>
                            <a:schemeClr val="dk1"/>
                          </a:solidFill>
                          <a:effectLst/>
                          <a:latin typeface="+mn-lt"/>
                          <a:ea typeface="+mn-ea"/>
                          <a:cs typeface="+mn-cs"/>
                        </a:rPr>
                        <a:t>deals with one person's formative years / coming of age</a:t>
                      </a:r>
                      <a:endParaRPr lang="en-US" sz="1200" dirty="0"/>
                    </a:p>
                  </a:txBody>
                  <a:tcPr anchor="ctr"/>
                </a:tc>
                <a:extLst>
                  <a:ext uri="{0D108BD9-81ED-4DB2-BD59-A6C34878D82A}">
                    <a16:rowId xmlns:a16="http://schemas.microsoft.com/office/drawing/2014/main" val="3354799736"/>
                  </a:ext>
                </a:extLst>
              </a:tr>
              <a:tr h="303054">
                <a:tc>
                  <a:txBody>
                    <a:bodyPr/>
                    <a:lstStyle/>
                    <a:p>
                      <a:r>
                        <a:rPr lang="en-US" sz="1200" dirty="0"/>
                        <a:t>Historical fiction</a:t>
                      </a:r>
                    </a:p>
                  </a:txBody>
                  <a:tcPr anchor="ctr"/>
                </a:tc>
                <a:tc>
                  <a:txBody>
                    <a:bodyPr/>
                    <a:lstStyle/>
                    <a:p>
                      <a:r>
                        <a:rPr lang="en-US" sz="1200" dirty="0"/>
                        <a:t>a story where the plot happens in the past</a:t>
                      </a:r>
                    </a:p>
                  </a:txBody>
                  <a:tcPr anchor="ctr"/>
                </a:tc>
                <a:extLst>
                  <a:ext uri="{0D108BD9-81ED-4DB2-BD59-A6C34878D82A}">
                    <a16:rowId xmlns:a16="http://schemas.microsoft.com/office/drawing/2014/main" val="1284993354"/>
                  </a:ext>
                </a:extLst>
              </a:tr>
              <a:tr h="444096">
                <a:tc>
                  <a:txBody>
                    <a:bodyPr/>
                    <a:lstStyle/>
                    <a:p>
                      <a:r>
                        <a:rPr lang="en-US" sz="1200" dirty="0"/>
                        <a:t>Non-fiction</a:t>
                      </a:r>
                    </a:p>
                  </a:txBody>
                  <a:tcPr anchor="ctr"/>
                </a:tc>
                <a:tc>
                  <a:txBody>
                    <a:bodyPr/>
                    <a:lstStyle/>
                    <a:p>
                      <a:r>
                        <a:rPr lang="en-US" sz="1200" dirty="0"/>
                        <a:t>an information text dealing with actual, real-life things or events</a:t>
                      </a:r>
                    </a:p>
                  </a:txBody>
                  <a:tcPr anchor="ctr"/>
                </a:tc>
                <a:extLst>
                  <a:ext uri="{0D108BD9-81ED-4DB2-BD59-A6C34878D82A}">
                    <a16:rowId xmlns:a16="http://schemas.microsoft.com/office/drawing/2014/main" val="1286499722"/>
                  </a:ext>
                </a:extLst>
              </a:tr>
              <a:tr h="444096">
                <a:tc>
                  <a:txBody>
                    <a:bodyPr/>
                    <a:lstStyle/>
                    <a:p>
                      <a:r>
                        <a:rPr lang="en-US" sz="1200" dirty="0"/>
                        <a:t>Biography / autobiography</a:t>
                      </a:r>
                    </a:p>
                  </a:txBody>
                  <a:tcPr anchor="ctr"/>
                </a:tc>
                <a:tc>
                  <a:txBody>
                    <a:bodyPr/>
                    <a:lstStyle/>
                    <a:p>
                      <a:r>
                        <a:rPr lang="en-US" sz="1200" dirty="0"/>
                        <a:t>an account of a person’s life/ an account of a person’s life written by themselves</a:t>
                      </a:r>
                    </a:p>
                  </a:txBody>
                  <a:tcPr anchor="ctr"/>
                </a:tc>
                <a:extLst>
                  <a:ext uri="{0D108BD9-81ED-4DB2-BD59-A6C34878D82A}">
                    <a16:rowId xmlns:a16="http://schemas.microsoft.com/office/drawing/2014/main" val="2582980833"/>
                  </a:ext>
                </a:extLst>
              </a:tr>
              <a:tr h="477024">
                <a:tc>
                  <a:txBody>
                    <a:bodyPr/>
                    <a:lstStyle/>
                    <a:p>
                      <a:r>
                        <a:rPr lang="en-US" sz="1200" dirty="0"/>
                        <a:t>Young adult fiction</a:t>
                      </a:r>
                    </a:p>
                  </a:txBody>
                  <a:tcPr anchor="ctr"/>
                </a:tc>
                <a:tc>
                  <a:txBody>
                    <a:bodyPr/>
                    <a:lstStyle/>
                    <a:p>
                      <a:r>
                        <a:rPr lang="en-US" sz="1200" dirty="0"/>
                        <a:t>a story intended to be written for a young adult audience</a:t>
                      </a:r>
                    </a:p>
                  </a:txBody>
                  <a:tcPr anchor="ctr"/>
                </a:tc>
                <a:extLst>
                  <a:ext uri="{0D108BD9-81ED-4DB2-BD59-A6C34878D82A}">
                    <a16:rowId xmlns:a16="http://schemas.microsoft.com/office/drawing/2014/main" val="3176672185"/>
                  </a:ext>
                </a:extLst>
              </a:tr>
              <a:tr h="309982">
                <a:tc>
                  <a:txBody>
                    <a:bodyPr/>
                    <a:lstStyle/>
                    <a:p>
                      <a:r>
                        <a:rPr lang="en-US" sz="1200" dirty="0"/>
                        <a:t>Allegory</a:t>
                      </a:r>
                    </a:p>
                  </a:txBody>
                  <a:tcPr anchor="ctr"/>
                </a:tc>
                <a:tc>
                  <a:txBody>
                    <a:bodyPr/>
                    <a:lstStyle/>
                    <a:p>
                      <a:r>
                        <a:rPr lang="en-US" sz="1200" dirty="0"/>
                        <a:t>a story with a hidden meaning; moralistic</a:t>
                      </a:r>
                    </a:p>
                  </a:txBody>
                  <a:tcPr anchor="ctr"/>
                </a:tc>
                <a:extLst>
                  <a:ext uri="{0D108BD9-81ED-4DB2-BD59-A6C34878D82A}">
                    <a16:rowId xmlns:a16="http://schemas.microsoft.com/office/drawing/2014/main" val="903210193"/>
                  </a:ext>
                </a:extLst>
              </a:tr>
              <a:tr h="760475">
                <a:tc>
                  <a:txBody>
                    <a:bodyPr/>
                    <a:lstStyle/>
                    <a:p>
                      <a:r>
                        <a:rPr lang="en-US" sz="1200" dirty="0"/>
                        <a:t>Poetry / </a:t>
                      </a:r>
                    </a:p>
                    <a:p>
                      <a:r>
                        <a:rPr lang="en-US" sz="1200" dirty="0"/>
                        <a:t>slam poetry</a:t>
                      </a:r>
                    </a:p>
                  </a:txBody>
                  <a:tcPr anchor="ctr"/>
                </a:tc>
                <a:tc>
                  <a:txBody>
                    <a:bodyPr/>
                    <a:lstStyle/>
                    <a:p>
                      <a:r>
                        <a:rPr lang="en-GB" sz="1200" b="0" i="0" u="none" strike="noStrike" kern="1200" dirty="0">
                          <a:solidFill>
                            <a:schemeClr val="dk1"/>
                          </a:solidFill>
                          <a:effectLst/>
                          <a:latin typeface="+mn-lt"/>
                          <a:ea typeface="+mn-ea"/>
                          <a:cs typeface="+mn-cs"/>
                        </a:rPr>
                        <a:t>texts where the expression of feelings/ideas are given intensity with a distinctive style and rhythm</a:t>
                      </a:r>
                      <a:endParaRPr lang="en-US" sz="1050" dirty="0"/>
                    </a:p>
                  </a:txBody>
                  <a:tcPr anchor="ctr"/>
                </a:tc>
                <a:extLst>
                  <a:ext uri="{0D108BD9-81ED-4DB2-BD59-A6C34878D82A}">
                    <a16:rowId xmlns:a16="http://schemas.microsoft.com/office/drawing/2014/main" val="687950552"/>
                  </a:ext>
                </a:extLst>
              </a:tr>
              <a:tr h="621735">
                <a:tc>
                  <a:txBody>
                    <a:bodyPr/>
                    <a:lstStyle/>
                    <a:p>
                      <a:r>
                        <a:rPr lang="en-US" sz="1200" dirty="0"/>
                        <a:t>Thriller/ suspense / psychological</a:t>
                      </a:r>
                    </a:p>
                  </a:txBody>
                  <a:tcPr anchor="ctr"/>
                </a:tc>
                <a:tc>
                  <a:txBody>
                    <a:bodyPr/>
                    <a:lstStyle/>
                    <a:p>
                      <a:r>
                        <a:rPr lang="en-US" sz="1200" dirty="0"/>
                        <a:t>a story that creates </a:t>
                      </a:r>
                      <a:r>
                        <a:rPr lang="en-GB" sz="1200" b="0" i="0" u="none" strike="noStrike" kern="1200" dirty="0">
                          <a:solidFill>
                            <a:schemeClr val="dk1"/>
                          </a:solidFill>
                          <a:effectLst/>
                          <a:latin typeface="+mn-lt"/>
                          <a:ea typeface="+mn-ea"/>
                          <a:cs typeface="+mn-cs"/>
                        </a:rPr>
                        <a:t>feelings of suspense, excitement, surprise, anticipation or anxiety for the reader</a:t>
                      </a:r>
                      <a:endParaRPr lang="en-US" sz="1200" dirty="0"/>
                    </a:p>
                  </a:txBody>
                  <a:tcPr anchor="ctr"/>
                </a:tc>
                <a:extLst>
                  <a:ext uri="{0D108BD9-81ED-4DB2-BD59-A6C34878D82A}">
                    <a16:rowId xmlns:a16="http://schemas.microsoft.com/office/drawing/2014/main" val="350528119"/>
                  </a:ext>
                </a:extLst>
              </a:tr>
              <a:tr h="921315">
                <a:tc>
                  <a:txBody>
                    <a:bodyPr/>
                    <a:lstStyle/>
                    <a:p>
                      <a:r>
                        <a:rPr lang="en-US" sz="1200" dirty="0"/>
                        <a:t>Fantasy</a:t>
                      </a:r>
                    </a:p>
                  </a:txBody>
                  <a:tcPr anchor="ctr"/>
                </a:tc>
                <a:tc>
                  <a:txBody>
                    <a:bodyPr/>
                    <a:lstStyle/>
                    <a:p>
                      <a:r>
                        <a:rPr lang="en-GB" sz="1200" b="0" i="0" u="none" strike="noStrike" kern="1200" dirty="0">
                          <a:solidFill>
                            <a:schemeClr val="dk1"/>
                          </a:solidFill>
                          <a:effectLst/>
                          <a:latin typeface="+mn-lt"/>
                          <a:ea typeface="+mn-ea"/>
                          <a:cs typeface="+mn-cs"/>
                        </a:rPr>
                        <a:t>a story where the plot could not happen in real life. Often involves magic or witchcraft. Takes place on another planet or in another world</a:t>
                      </a:r>
                      <a:endParaRPr lang="en-US" sz="1050" dirty="0"/>
                    </a:p>
                  </a:txBody>
                  <a:tcPr anchor="ctr"/>
                </a:tc>
                <a:extLst>
                  <a:ext uri="{0D108BD9-81ED-4DB2-BD59-A6C34878D82A}">
                    <a16:rowId xmlns:a16="http://schemas.microsoft.com/office/drawing/2014/main" val="632715900"/>
                  </a:ext>
                </a:extLst>
              </a:tr>
              <a:tr h="457200">
                <a:tc>
                  <a:txBody>
                    <a:bodyPr/>
                    <a:lstStyle/>
                    <a:p>
                      <a:r>
                        <a:rPr lang="en-US" sz="1200" dirty="0"/>
                        <a:t>Anthology</a:t>
                      </a:r>
                    </a:p>
                  </a:txBody>
                  <a:tcPr anchor="ctr"/>
                </a:tc>
                <a:tc>
                  <a:txBody>
                    <a:bodyPr/>
                    <a:lstStyle/>
                    <a:p>
                      <a:r>
                        <a:rPr lang="en-US" sz="1200" dirty="0"/>
                        <a:t>a collection of poems or artistic works</a:t>
                      </a:r>
                    </a:p>
                  </a:txBody>
                  <a:tcPr anchor="ctr"/>
                </a:tc>
                <a:extLst>
                  <a:ext uri="{0D108BD9-81ED-4DB2-BD59-A6C34878D82A}">
                    <a16:rowId xmlns:a16="http://schemas.microsoft.com/office/drawing/2014/main" val="1257758541"/>
                  </a:ext>
                </a:extLst>
              </a:tr>
            </a:tbl>
          </a:graphicData>
        </a:graphic>
      </p:graphicFrame>
      <p:graphicFrame>
        <p:nvGraphicFramePr>
          <p:cNvPr id="25" name="Table 24">
            <a:extLst>
              <a:ext uri="{FF2B5EF4-FFF2-40B4-BE49-F238E27FC236}">
                <a16:creationId xmlns:a16="http://schemas.microsoft.com/office/drawing/2014/main" id="{BCA431D8-C8B3-9B49-B1BA-4F1BF0EE40E0}"/>
              </a:ext>
            </a:extLst>
          </p:cNvPr>
          <p:cNvGraphicFramePr>
            <a:graphicFrameLocks noGrp="1"/>
          </p:cNvGraphicFramePr>
          <p:nvPr>
            <p:extLst>
              <p:ext uri="{D42A27DB-BD31-4B8C-83A1-F6EECF244321}">
                <p14:modId xmlns:p14="http://schemas.microsoft.com/office/powerpoint/2010/main" val="2388245180"/>
              </p:ext>
            </p:extLst>
          </p:nvPr>
        </p:nvGraphicFramePr>
        <p:xfrm>
          <a:off x="4686050" y="619498"/>
          <a:ext cx="4177640" cy="5582566"/>
        </p:xfrm>
        <a:graphic>
          <a:graphicData uri="http://schemas.openxmlformats.org/drawingml/2006/table">
            <a:tbl>
              <a:tblPr firstRow="1" bandRow="1">
                <a:tableStyleId>{93296810-A885-4BE3-A3E7-6D5BEEA58F35}</a:tableStyleId>
              </a:tblPr>
              <a:tblGrid>
                <a:gridCol w="1286125">
                  <a:extLst>
                    <a:ext uri="{9D8B030D-6E8A-4147-A177-3AD203B41FA5}">
                      <a16:colId xmlns:a16="http://schemas.microsoft.com/office/drawing/2014/main" val="980249631"/>
                    </a:ext>
                  </a:extLst>
                </a:gridCol>
                <a:gridCol w="2891515">
                  <a:extLst>
                    <a:ext uri="{9D8B030D-6E8A-4147-A177-3AD203B41FA5}">
                      <a16:colId xmlns:a16="http://schemas.microsoft.com/office/drawing/2014/main" val="372129315"/>
                    </a:ext>
                  </a:extLst>
                </a:gridCol>
              </a:tblGrid>
              <a:tr h="365098">
                <a:tc>
                  <a:txBody>
                    <a:bodyPr/>
                    <a:lstStyle/>
                    <a:p>
                      <a:r>
                        <a:rPr lang="en-US" sz="1800" b="0" dirty="0"/>
                        <a:t>Genre</a:t>
                      </a:r>
                    </a:p>
                  </a:txBody>
                  <a:tcPr anchor="ctr"/>
                </a:tc>
                <a:tc>
                  <a:txBody>
                    <a:bodyPr/>
                    <a:lstStyle/>
                    <a:p>
                      <a:r>
                        <a:rPr lang="en-US" sz="1800" b="0" dirty="0"/>
                        <a:t>Explanation</a:t>
                      </a:r>
                    </a:p>
                  </a:txBody>
                  <a:tcPr/>
                </a:tc>
                <a:extLst>
                  <a:ext uri="{0D108BD9-81ED-4DB2-BD59-A6C34878D82A}">
                    <a16:rowId xmlns:a16="http://schemas.microsoft.com/office/drawing/2014/main" val="4019171211"/>
                  </a:ext>
                </a:extLst>
              </a:tr>
              <a:tr h="459563">
                <a:tc>
                  <a:txBody>
                    <a:bodyPr/>
                    <a:lstStyle/>
                    <a:p>
                      <a:r>
                        <a:rPr lang="en-US" sz="1200" dirty="0"/>
                        <a:t>Crime fiction</a:t>
                      </a:r>
                    </a:p>
                  </a:txBody>
                  <a:tcPr anchor="ctr"/>
                </a:tc>
                <a:tc>
                  <a:txBody>
                    <a:bodyPr/>
                    <a:lstStyle/>
                    <a:p>
                      <a:r>
                        <a:rPr lang="en-GB" sz="1200" b="0" i="0" u="none" strike="noStrike" kern="1200" dirty="0">
                          <a:solidFill>
                            <a:schemeClr val="dk1"/>
                          </a:solidFill>
                          <a:effectLst/>
                          <a:latin typeface="+mn-lt"/>
                          <a:ea typeface="+mn-ea"/>
                          <a:cs typeface="+mn-cs"/>
                        </a:rPr>
                        <a:t>deals with crimes, their detection, criminals, and their motive</a:t>
                      </a:r>
                      <a:endParaRPr lang="en-US" sz="1050" dirty="0"/>
                    </a:p>
                  </a:txBody>
                  <a:tcPr anchor="ctr"/>
                </a:tc>
                <a:extLst>
                  <a:ext uri="{0D108BD9-81ED-4DB2-BD59-A6C34878D82A}">
                    <a16:rowId xmlns:a16="http://schemas.microsoft.com/office/drawing/2014/main" val="1657383307"/>
                  </a:ext>
                </a:extLst>
              </a:tr>
              <a:tr h="379950">
                <a:tc>
                  <a:txBody>
                    <a:bodyPr/>
                    <a:lstStyle/>
                    <a:p>
                      <a:r>
                        <a:rPr lang="en-US" sz="1200" dirty="0"/>
                        <a:t>Parable</a:t>
                      </a:r>
                    </a:p>
                  </a:txBody>
                  <a:tcPr anchor="ctr"/>
                </a:tc>
                <a:tc>
                  <a:txBody>
                    <a:bodyPr/>
                    <a:lstStyle/>
                    <a:p>
                      <a:r>
                        <a:rPr lang="en-GB" sz="1200" b="0" i="0" u="none" strike="noStrike" kern="1200" dirty="0">
                          <a:solidFill>
                            <a:schemeClr val="dk1"/>
                          </a:solidFill>
                          <a:effectLst/>
                          <a:latin typeface="+mn-lt"/>
                          <a:ea typeface="+mn-ea"/>
                          <a:cs typeface="+mn-cs"/>
                        </a:rPr>
                        <a:t>a short story with a moral attitude or sharing a religious principle</a:t>
                      </a:r>
                      <a:endParaRPr lang="en-US" sz="1050" dirty="0"/>
                    </a:p>
                  </a:txBody>
                  <a:tcPr anchor="ctr"/>
                </a:tc>
                <a:extLst>
                  <a:ext uri="{0D108BD9-81ED-4DB2-BD59-A6C34878D82A}">
                    <a16:rowId xmlns:a16="http://schemas.microsoft.com/office/drawing/2014/main" val="56643743"/>
                  </a:ext>
                </a:extLst>
              </a:tr>
              <a:tr h="628961">
                <a:tc>
                  <a:txBody>
                    <a:bodyPr/>
                    <a:lstStyle/>
                    <a:p>
                      <a:r>
                        <a:rPr lang="en-US" sz="1200" dirty="0"/>
                        <a:t>Fable</a:t>
                      </a:r>
                    </a:p>
                  </a:txBody>
                  <a:tcPr anchor="ctr"/>
                </a:tc>
                <a:tc>
                  <a:txBody>
                    <a:bodyPr/>
                    <a:lstStyle/>
                    <a:p>
                      <a:r>
                        <a:rPr lang="en-GB" sz="1200" b="0" i="0" u="none" strike="noStrike" kern="1200" dirty="0">
                          <a:solidFill>
                            <a:schemeClr val="dk1"/>
                          </a:solidFill>
                          <a:effectLst/>
                          <a:latin typeface="+mn-lt"/>
                          <a:ea typeface="+mn-ea"/>
                          <a:cs typeface="+mn-cs"/>
                        </a:rPr>
                        <a:t>uses animals, legendary creatures, plants, inanimate objects, or forces of nature to lead to a particular moral lesson</a:t>
                      </a:r>
                      <a:endParaRPr lang="en-US" sz="1050" dirty="0"/>
                    </a:p>
                  </a:txBody>
                  <a:tcPr anchor="ctr"/>
                </a:tc>
                <a:extLst>
                  <a:ext uri="{0D108BD9-81ED-4DB2-BD59-A6C34878D82A}">
                    <a16:rowId xmlns:a16="http://schemas.microsoft.com/office/drawing/2014/main" val="3209082998"/>
                  </a:ext>
                </a:extLst>
              </a:tr>
              <a:tr h="459563">
                <a:tc>
                  <a:txBody>
                    <a:bodyPr/>
                    <a:lstStyle/>
                    <a:p>
                      <a:r>
                        <a:rPr lang="en-US" sz="1200" dirty="0"/>
                        <a:t>Horror / gothic</a:t>
                      </a:r>
                    </a:p>
                  </a:txBody>
                  <a:tcPr anchor="ctr"/>
                </a:tc>
                <a:tc>
                  <a:txBody>
                    <a:bodyPr/>
                    <a:lstStyle/>
                    <a:p>
                      <a:r>
                        <a:rPr lang="en-GB" sz="1200" b="0" i="0" u="none" strike="noStrike" kern="1200" dirty="0">
                          <a:solidFill>
                            <a:schemeClr val="dk1"/>
                          </a:solidFill>
                          <a:effectLst/>
                          <a:latin typeface="+mn-lt"/>
                          <a:ea typeface="+mn-ea"/>
                          <a:cs typeface="+mn-cs"/>
                        </a:rPr>
                        <a:t>intended to scare, frighten, disgust, or startle its readers through horror and terror</a:t>
                      </a:r>
                      <a:endParaRPr lang="en-US" sz="1050" dirty="0"/>
                    </a:p>
                  </a:txBody>
                  <a:tcPr anchor="ctr"/>
                </a:tc>
                <a:extLst>
                  <a:ext uri="{0D108BD9-81ED-4DB2-BD59-A6C34878D82A}">
                    <a16:rowId xmlns:a16="http://schemas.microsoft.com/office/drawing/2014/main" val="83756701"/>
                  </a:ext>
                </a:extLst>
              </a:tr>
              <a:tr h="628961">
                <a:tc>
                  <a:txBody>
                    <a:bodyPr/>
                    <a:lstStyle/>
                    <a:p>
                      <a:r>
                        <a:rPr lang="en-US" sz="1200" dirty="0"/>
                        <a:t>Science fiction</a:t>
                      </a:r>
                    </a:p>
                  </a:txBody>
                  <a:tcPr anchor="ctr"/>
                </a:tc>
                <a:tc>
                  <a:txBody>
                    <a:bodyPr/>
                    <a:lstStyle/>
                    <a:p>
                      <a:r>
                        <a:rPr lang="en-GB" sz="1200" b="0" i="0" u="none" strike="noStrike" kern="1200" dirty="0">
                          <a:solidFill>
                            <a:schemeClr val="dk1"/>
                          </a:solidFill>
                          <a:effectLst/>
                          <a:latin typeface="+mn-lt"/>
                          <a:ea typeface="+mn-ea"/>
                          <a:cs typeface="+mn-cs"/>
                        </a:rPr>
                        <a:t>deals with futuristic concepts, advanced science &amp; technology, time travel, parallel universes, space and extra-terrestrial life</a:t>
                      </a:r>
                      <a:endParaRPr lang="en-US" sz="1050" dirty="0"/>
                    </a:p>
                  </a:txBody>
                  <a:tcPr anchor="ctr"/>
                </a:tc>
                <a:extLst>
                  <a:ext uri="{0D108BD9-81ED-4DB2-BD59-A6C34878D82A}">
                    <a16:rowId xmlns:a16="http://schemas.microsoft.com/office/drawing/2014/main" val="1171226160"/>
                  </a:ext>
                </a:extLst>
              </a:tr>
              <a:tr h="449258">
                <a:tc>
                  <a:txBody>
                    <a:bodyPr/>
                    <a:lstStyle/>
                    <a:p>
                      <a:r>
                        <a:rPr lang="en-US" sz="1200" dirty="0"/>
                        <a:t>Adventure / quest</a:t>
                      </a:r>
                    </a:p>
                  </a:txBody>
                  <a:tcPr anchor="ctr"/>
                </a:tc>
                <a:tc>
                  <a:txBody>
                    <a:bodyPr/>
                    <a:lstStyle/>
                    <a:p>
                      <a:r>
                        <a:rPr lang="en-GB" sz="1200" b="0" i="0" u="none" strike="noStrike" kern="1200" dirty="0">
                          <a:solidFill>
                            <a:schemeClr val="dk1"/>
                          </a:solidFill>
                          <a:effectLst/>
                          <a:latin typeface="+mn-lt"/>
                          <a:ea typeface="+mn-ea"/>
                          <a:cs typeface="+mn-cs"/>
                        </a:rPr>
                        <a:t>a journey for a mission or goal. Mythology, folklore &amp; legends often involve quests</a:t>
                      </a:r>
                      <a:endParaRPr lang="en-US" sz="1050" b="0" dirty="0"/>
                    </a:p>
                  </a:txBody>
                  <a:tcPr anchor="ctr"/>
                </a:tc>
                <a:extLst>
                  <a:ext uri="{0D108BD9-81ED-4DB2-BD59-A6C34878D82A}">
                    <a16:rowId xmlns:a16="http://schemas.microsoft.com/office/drawing/2014/main" val="2966631441"/>
                  </a:ext>
                </a:extLst>
              </a:tr>
              <a:tr h="1168071">
                <a:tc>
                  <a:txBody>
                    <a:bodyPr/>
                    <a:lstStyle/>
                    <a:p>
                      <a:r>
                        <a:rPr lang="en-US" sz="1200" dirty="0"/>
                        <a:t>Utopian / dystopian</a:t>
                      </a:r>
                    </a:p>
                  </a:txBody>
                  <a:tcPr anchor="ctr"/>
                </a:tc>
                <a:tc>
                  <a:txBody>
                    <a:bodyPr/>
                    <a:lstStyle/>
                    <a:p>
                      <a:r>
                        <a:rPr lang="en-GB" sz="1200" b="0" i="0" u="none" strike="noStrike" kern="1200" dirty="0">
                          <a:solidFill>
                            <a:schemeClr val="dk1"/>
                          </a:solidFill>
                          <a:effectLst/>
                          <a:latin typeface="+mn-lt"/>
                          <a:ea typeface="+mn-ea"/>
                          <a:cs typeface="+mn-cs"/>
                        </a:rPr>
                        <a:t>both are used to describe social and political structures in the world.</a:t>
                      </a:r>
                    </a:p>
                    <a:p>
                      <a:r>
                        <a:rPr lang="en-GB" sz="1200" b="0" i="1" u="none" strike="noStrike" kern="1200" dirty="0">
                          <a:solidFill>
                            <a:schemeClr val="dk1"/>
                          </a:solidFill>
                          <a:effectLst/>
                          <a:latin typeface="+mn-lt"/>
                          <a:ea typeface="+mn-ea"/>
                          <a:cs typeface="+mn-cs"/>
                        </a:rPr>
                        <a:t>Utopian</a:t>
                      </a:r>
                      <a:r>
                        <a:rPr lang="en-GB" sz="1200" b="0" i="0" u="none" strike="noStrike" kern="1200" dirty="0">
                          <a:solidFill>
                            <a:schemeClr val="dk1"/>
                          </a:solidFill>
                          <a:effectLst/>
                          <a:latin typeface="+mn-lt"/>
                          <a:ea typeface="+mn-ea"/>
                          <a:cs typeface="+mn-cs"/>
                        </a:rPr>
                        <a:t>: a place that we can only dream about, a true paradise. </a:t>
                      </a:r>
                    </a:p>
                    <a:p>
                      <a:r>
                        <a:rPr lang="en-GB" sz="1200" b="0" i="1" u="none" strike="noStrike" kern="1200" dirty="0">
                          <a:solidFill>
                            <a:schemeClr val="dk1"/>
                          </a:solidFill>
                          <a:effectLst/>
                          <a:latin typeface="+mn-lt"/>
                          <a:ea typeface="+mn-ea"/>
                          <a:cs typeface="+mn-cs"/>
                        </a:rPr>
                        <a:t>Dystopian</a:t>
                      </a:r>
                      <a:r>
                        <a:rPr lang="en-GB" sz="1200" b="0" i="0" u="none" strike="noStrike" kern="1200" dirty="0">
                          <a:solidFill>
                            <a:schemeClr val="dk1"/>
                          </a:solidFill>
                          <a:effectLst/>
                          <a:latin typeface="+mn-lt"/>
                          <a:ea typeface="+mn-ea"/>
                          <a:cs typeface="+mn-cs"/>
                        </a:rPr>
                        <a:t>: a society in which many things have gone wrong – a dark place.</a:t>
                      </a:r>
                      <a:endParaRPr lang="en-US" sz="800" b="0" i="0" dirty="0"/>
                    </a:p>
                  </a:txBody>
                  <a:tcPr anchor="ctr"/>
                </a:tc>
                <a:extLst>
                  <a:ext uri="{0D108BD9-81ED-4DB2-BD59-A6C34878D82A}">
                    <a16:rowId xmlns:a16="http://schemas.microsoft.com/office/drawing/2014/main" val="1614412860"/>
                  </a:ext>
                </a:extLst>
              </a:tr>
              <a:tr h="387484">
                <a:tc>
                  <a:txBody>
                    <a:bodyPr/>
                    <a:lstStyle/>
                    <a:p>
                      <a:r>
                        <a:rPr lang="en-US" sz="1200" dirty="0"/>
                        <a:t>Epistolary</a:t>
                      </a:r>
                    </a:p>
                  </a:txBody>
                  <a:tcPr anchor="ctr"/>
                </a:tc>
                <a:tc>
                  <a:txBody>
                    <a:bodyPr/>
                    <a:lstStyle/>
                    <a:p>
                      <a:r>
                        <a:rPr lang="en-US" sz="1200" b="0" i="0" dirty="0"/>
                        <a:t>a novel written as a series of documents. </a:t>
                      </a:r>
                      <a:r>
                        <a:rPr lang="en-GB" sz="1200" b="0" i="0" u="none" strike="noStrike" kern="1200" dirty="0">
                          <a:solidFill>
                            <a:schemeClr val="dk1"/>
                          </a:solidFill>
                          <a:effectLst/>
                          <a:latin typeface="+mn-lt"/>
                          <a:ea typeface="+mn-ea"/>
                          <a:cs typeface="+mn-cs"/>
                        </a:rPr>
                        <a:t>E.g. letter, diary entry, newspaper clipping</a:t>
                      </a:r>
                      <a:endParaRPr lang="en-US" sz="1200" b="0" i="0" dirty="0"/>
                    </a:p>
                  </a:txBody>
                  <a:tcPr anchor="ctr"/>
                </a:tc>
                <a:extLst>
                  <a:ext uri="{0D108BD9-81ED-4DB2-BD59-A6C34878D82A}">
                    <a16:rowId xmlns:a16="http://schemas.microsoft.com/office/drawing/2014/main" val="1740331822"/>
                  </a:ext>
                </a:extLst>
              </a:tr>
              <a:tr h="388244">
                <a:tc>
                  <a:txBody>
                    <a:bodyPr/>
                    <a:lstStyle/>
                    <a:p>
                      <a:r>
                        <a:rPr lang="en-US" sz="1200" dirty="0"/>
                        <a:t>Picaresque</a:t>
                      </a:r>
                    </a:p>
                  </a:txBody>
                  <a:tcPr anchor="ctr"/>
                </a:tc>
                <a:tc>
                  <a:txBody>
                    <a:bodyPr/>
                    <a:lstStyle/>
                    <a:p>
                      <a:r>
                        <a:rPr lang="en-US" sz="1200" b="0" i="0" dirty="0"/>
                        <a:t>an adventure story featuring a rough-and-tumble character who faces lots of events</a:t>
                      </a:r>
                    </a:p>
                  </a:txBody>
                  <a:tcPr anchor="ctr"/>
                </a:tc>
                <a:extLst>
                  <a:ext uri="{0D108BD9-81ED-4DB2-BD59-A6C34878D82A}">
                    <a16:rowId xmlns:a16="http://schemas.microsoft.com/office/drawing/2014/main" val="3224681103"/>
                  </a:ext>
                </a:extLst>
              </a:tr>
            </a:tbl>
          </a:graphicData>
        </a:graphic>
      </p:graphicFrame>
    </p:spTree>
    <p:extLst>
      <p:ext uri="{BB962C8B-B14F-4D97-AF65-F5344CB8AC3E}">
        <p14:creationId xmlns:p14="http://schemas.microsoft.com/office/powerpoint/2010/main" val="345084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223364"/>
            <a:ext cx="3100401" cy="978729"/>
          </a:xfrm>
          <a:prstGeom prst="rect">
            <a:avLst/>
          </a:prstGeom>
          <a:noFill/>
        </p:spPr>
        <p:txBody>
          <a:bodyPr wrap="square" lIns="91440" tIns="45720" rIns="91440" bIns="45720">
            <a:spAutoFit/>
          </a:bodyPr>
          <a:lstStyle/>
          <a:p>
            <a:pPr algn="ctr">
              <a:lnSpc>
                <a:spcPct val="90000"/>
              </a:lnSpc>
            </a:pPr>
            <a:r>
              <a:rPr lang="en-US" sz="3200" b="1" dirty="0">
                <a:ln w="0"/>
                <a:solidFill>
                  <a:schemeClr val="accent6"/>
                </a:solidFill>
              </a:rPr>
              <a:t>My Family and Other Animals</a:t>
            </a:r>
            <a:endParaRPr lang="en-US" sz="3200" b="1" cap="none" spc="0" dirty="0">
              <a:ln w="0"/>
              <a:solidFill>
                <a:schemeClr val="accent6"/>
              </a:solidFill>
            </a:endParaRPr>
          </a:p>
        </p:txBody>
      </p:sp>
      <p:sp>
        <p:nvSpPr>
          <p:cNvPr id="7" name="Rectangle 6">
            <a:extLst>
              <a:ext uri="{FF2B5EF4-FFF2-40B4-BE49-F238E27FC236}">
                <a16:creationId xmlns:a16="http://schemas.microsoft.com/office/drawing/2014/main" id="{40F29467-13F0-3D43-91B3-977C9130A9C4}"/>
              </a:ext>
            </a:extLst>
          </p:cNvPr>
          <p:cNvSpPr/>
          <p:nvPr/>
        </p:nvSpPr>
        <p:spPr>
          <a:xfrm>
            <a:off x="3466094" y="422637"/>
            <a:ext cx="5355772" cy="1754326"/>
          </a:xfrm>
          <a:prstGeom prst="rect">
            <a:avLst/>
          </a:prstGeom>
        </p:spPr>
        <p:txBody>
          <a:bodyPr wrap="square">
            <a:spAutoFit/>
          </a:bodyPr>
          <a:lstStyle/>
          <a:p>
            <a:r>
              <a:rPr lang="en-US" b="1" dirty="0">
                <a:solidFill>
                  <a:schemeClr val="accent6"/>
                </a:solidFill>
              </a:rPr>
              <a:t>Synopsis</a:t>
            </a:r>
          </a:p>
          <a:p>
            <a:r>
              <a:rPr lang="en-GB" dirty="0"/>
              <a:t>This book tells the story of Gerald Durrell’s life, when he lived as a child with his siblings and widowed mother on the Greek island of Corfu between 1935 and 1939. It describes their life in a humorous manner, and explores the fauna (local animals) of the island. </a:t>
            </a:r>
          </a:p>
        </p:txBody>
      </p:sp>
      <p:sp>
        <p:nvSpPr>
          <p:cNvPr id="8" name="Rectangle 7">
            <a:extLst>
              <a:ext uri="{FF2B5EF4-FFF2-40B4-BE49-F238E27FC236}">
                <a16:creationId xmlns:a16="http://schemas.microsoft.com/office/drawing/2014/main" id="{CBB719E8-093D-CD46-B6C8-CB5650C11D22}"/>
              </a:ext>
            </a:extLst>
          </p:cNvPr>
          <p:cNvSpPr/>
          <p:nvPr/>
        </p:nvSpPr>
        <p:spPr>
          <a:xfrm>
            <a:off x="3466094" y="2197171"/>
            <a:ext cx="5320769" cy="646331"/>
          </a:xfrm>
          <a:prstGeom prst="rect">
            <a:avLst/>
          </a:prstGeom>
        </p:spPr>
        <p:txBody>
          <a:bodyPr wrap="square">
            <a:spAutoFit/>
          </a:bodyPr>
          <a:lstStyle/>
          <a:p>
            <a:r>
              <a:rPr lang="en-US" b="1" dirty="0">
                <a:solidFill>
                  <a:schemeClr val="accent6"/>
                </a:solidFill>
              </a:rPr>
              <a:t>Setting</a:t>
            </a:r>
          </a:p>
          <a:p>
            <a:r>
              <a:rPr lang="en-GB" dirty="0"/>
              <a:t>Corfu, Greek Island. 1935-1939</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The natural world, storytelling, childhood &amp; adulthood</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Autobiography, biography</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236232"/>
            <a:ext cx="2652142" cy="369332"/>
          </a:xfrm>
          <a:prstGeom prst="rect">
            <a:avLst/>
          </a:prstGeom>
          <a:noFill/>
        </p:spPr>
        <p:txBody>
          <a:bodyPr wrap="square" rtlCol="0">
            <a:spAutoFit/>
          </a:bodyPr>
          <a:lstStyle/>
          <a:p>
            <a:pPr algn="ctr"/>
            <a:r>
              <a:rPr lang="en-US" b="1" i="1" dirty="0">
                <a:solidFill>
                  <a:schemeClr val="accent6"/>
                </a:solidFill>
              </a:rPr>
              <a:t>Gerald Durrell (1956)</a:t>
            </a:r>
          </a:p>
        </p:txBody>
      </p:sp>
      <p:pic>
        <p:nvPicPr>
          <p:cNvPr id="3" name="Picture 2">
            <a:extLst>
              <a:ext uri="{FF2B5EF4-FFF2-40B4-BE49-F238E27FC236}">
                <a16:creationId xmlns:a16="http://schemas.microsoft.com/office/drawing/2014/main" id="{4E9BF4A9-D4FF-2440-952D-B0C4A7FE78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932" y="1161454"/>
            <a:ext cx="2423275" cy="3986287"/>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259C615B-CD7B-4619-ACE4-FF937E95C2F1}"/>
              </a:ext>
            </a:extLst>
          </p:cNvPr>
          <p:cNvSpPr/>
          <p:nvPr/>
        </p:nvSpPr>
        <p:spPr>
          <a:xfrm>
            <a:off x="3477802" y="46062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3" name="Rectangle 22">
            <a:extLst>
              <a:ext uri="{FF2B5EF4-FFF2-40B4-BE49-F238E27FC236}">
                <a16:creationId xmlns:a16="http://schemas.microsoft.com/office/drawing/2014/main" id="{084C1985-ABFA-46FF-9541-6B2543A5E328}"/>
              </a:ext>
            </a:extLst>
          </p:cNvPr>
          <p:cNvSpPr/>
          <p:nvPr/>
        </p:nvSpPr>
        <p:spPr>
          <a:xfrm>
            <a:off x="3441900" y="51849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cxnSp>
        <p:nvCxnSpPr>
          <p:cNvPr id="24" name="Straight Connector 23">
            <a:extLst>
              <a:ext uri="{FF2B5EF4-FFF2-40B4-BE49-F238E27FC236}">
                <a16:creationId xmlns:a16="http://schemas.microsoft.com/office/drawing/2014/main" id="{DEC34F0A-BB0A-4524-9B60-0AADBD99523C}"/>
              </a:ext>
            </a:extLst>
          </p:cNvPr>
          <p:cNvCxnSpPr>
            <a:cxnSpLocks/>
          </p:cNvCxnSpPr>
          <p:nvPr/>
        </p:nvCxnSpPr>
        <p:spPr>
          <a:xfrm>
            <a:off x="3600993" y="45254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7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377744"/>
            <a:ext cx="3100401" cy="590931"/>
          </a:xfrm>
          <a:prstGeom prst="rect">
            <a:avLst/>
          </a:prstGeom>
          <a:noFill/>
        </p:spPr>
        <p:txBody>
          <a:bodyPr wrap="square" lIns="91440" tIns="45720" rIns="91440" bIns="45720">
            <a:spAutoFit/>
          </a:bodyPr>
          <a:lstStyle/>
          <a:p>
            <a:pPr algn="ctr">
              <a:lnSpc>
                <a:spcPct val="90000"/>
              </a:lnSpc>
            </a:pPr>
            <a:r>
              <a:rPr lang="en-US" sz="3600" b="1" dirty="0">
                <a:ln w="0"/>
                <a:solidFill>
                  <a:schemeClr val="accent6"/>
                </a:solidFill>
              </a:rPr>
              <a:t>Peter Pan</a:t>
            </a:r>
            <a:endParaRPr lang="en-US" sz="3600" b="1" cap="none" spc="0" dirty="0">
              <a:ln w="0"/>
              <a:solidFill>
                <a:schemeClr val="accent6"/>
              </a:solidFill>
            </a:endParaRPr>
          </a:p>
        </p:txBody>
      </p:sp>
      <p:sp>
        <p:nvSpPr>
          <p:cNvPr id="7" name="Rectangle 6">
            <a:extLst>
              <a:ext uri="{FF2B5EF4-FFF2-40B4-BE49-F238E27FC236}">
                <a16:creationId xmlns:a16="http://schemas.microsoft.com/office/drawing/2014/main" id="{40F29467-13F0-3D43-91B3-977C9130A9C4}"/>
              </a:ext>
            </a:extLst>
          </p:cNvPr>
          <p:cNvSpPr/>
          <p:nvPr/>
        </p:nvSpPr>
        <p:spPr>
          <a:xfrm>
            <a:off x="3466094" y="311521"/>
            <a:ext cx="5501260" cy="1938992"/>
          </a:xfrm>
          <a:prstGeom prst="rect">
            <a:avLst/>
          </a:prstGeom>
        </p:spPr>
        <p:txBody>
          <a:bodyPr wrap="square">
            <a:spAutoFit/>
          </a:bodyPr>
          <a:lstStyle/>
          <a:p>
            <a:r>
              <a:rPr lang="en-US" b="1" dirty="0">
                <a:solidFill>
                  <a:schemeClr val="accent6"/>
                </a:solidFill>
              </a:rPr>
              <a:t>Synopsis</a:t>
            </a:r>
          </a:p>
          <a:p>
            <a:r>
              <a:rPr lang="en-GB" sz="1700" dirty="0"/>
              <a:t>A mischievous boy who refuses to grow up lands in the Darling's home to look for his shadow. He befriends Wendy, John and Michael and teaches them to fly (using fairy dust). He and Tinker Bell whisk them off to Never-land where they encounter the Red Indians, the Little Lost Boys, pirates and the dastardly Captain Hook.</a:t>
            </a:r>
          </a:p>
        </p:txBody>
      </p:sp>
      <p:sp>
        <p:nvSpPr>
          <p:cNvPr id="8" name="Rectangle 7">
            <a:extLst>
              <a:ext uri="{FF2B5EF4-FFF2-40B4-BE49-F238E27FC236}">
                <a16:creationId xmlns:a16="http://schemas.microsoft.com/office/drawing/2014/main" id="{CBB719E8-093D-CD46-B6C8-CB5650C11D22}"/>
              </a:ext>
            </a:extLst>
          </p:cNvPr>
          <p:cNvSpPr/>
          <p:nvPr/>
        </p:nvSpPr>
        <p:spPr>
          <a:xfrm>
            <a:off x="3466094" y="2197114"/>
            <a:ext cx="5320769" cy="646331"/>
          </a:xfrm>
          <a:prstGeom prst="rect">
            <a:avLst/>
          </a:prstGeom>
        </p:spPr>
        <p:txBody>
          <a:bodyPr wrap="square">
            <a:spAutoFit/>
          </a:bodyPr>
          <a:lstStyle/>
          <a:p>
            <a:r>
              <a:rPr lang="en-US" b="1" dirty="0">
                <a:solidFill>
                  <a:schemeClr val="accent6"/>
                </a:solidFill>
              </a:rPr>
              <a:t>Setting</a:t>
            </a:r>
          </a:p>
          <a:p>
            <a:r>
              <a:rPr lang="en-GB" dirty="0"/>
              <a:t>Neverland</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917478"/>
            <a:ext cx="5625905" cy="646331"/>
          </a:xfrm>
          <a:prstGeom prst="rect">
            <a:avLst/>
          </a:prstGeom>
        </p:spPr>
        <p:txBody>
          <a:bodyPr wrap="square">
            <a:spAutoFit/>
          </a:bodyPr>
          <a:lstStyle/>
          <a:p>
            <a:r>
              <a:rPr lang="en-US" b="1" dirty="0">
                <a:solidFill>
                  <a:schemeClr val="accent6"/>
                </a:solidFill>
              </a:rPr>
              <a:t>Themes</a:t>
            </a:r>
          </a:p>
          <a:p>
            <a:r>
              <a:rPr lang="en-GB" dirty="0"/>
              <a:t>Growing up, good over evil, family, identity </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625272"/>
            <a:ext cx="5625905" cy="646331"/>
          </a:xfrm>
          <a:prstGeom prst="rect">
            <a:avLst/>
          </a:prstGeom>
        </p:spPr>
        <p:txBody>
          <a:bodyPr wrap="square">
            <a:spAutoFit/>
          </a:bodyPr>
          <a:lstStyle/>
          <a:p>
            <a:r>
              <a:rPr lang="en-US" b="1" dirty="0">
                <a:solidFill>
                  <a:schemeClr val="accent6"/>
                </a:solidFill>
              </a:rPr>
              <a:t>Genre</a:t>
            </a:r>
          </a:p>
          <a:p>
            <a:r>
              <a:rPr lang="en-GB" dirty="0"/>
              <a:t>Fantasy fiction</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287031"/>
            <a:ext cx="2652142" cy="369332"/>
          </a:xfrm>
          <a:prstGeom prst="rect">
            <a:avLst/>
          </a:prstGeom>
          <a:noFill/>
        </p:spPr>
        <p:txBody>
          <a:bodyPr wrap="square" rtlCol="0">
            <a:spAutoFit/>
          </a:bodyPr>
          <a:lstStyle/>
          <a:p>
            <a:pPr algn="ctr"/>
            <a:r>
              <a:rPr lang="en-US" b="1" i="1" dirty="0">
                <a:solidFill>
                  <a:schemeClr val="accent6"/>
                </a:solidFill>
              </a:rPr>
              <a:t>J.M. Barrie (1911)</a:t>
            </a:r>
          </a:p>
        </p:txBody>
      </p:sp>
      <p:pic>
        <p:nvPicPr>
          <p:cNvPr id="2" name="Picture 1">
            <a:extLst>
              <a:ext uri="{FF2B5EF4-FFF2-40B4-BE49-F238E27FC236}">
                <a16:creationId xmlns:a16="http://schemas.microsoft.com/office/drawing/2014/main" id="{F4531EC1-78CD-B342-BB04-7C71543B52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236" y="946996"/>
            <a:ext cx="2573086" cy="4224285"/>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FF2EDF18-A984-4544-8296-D99A9A46B193}"/>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3" name="Rectangle 22">
            <a:extLst>
              <a:ext uri="{FF2B5EF4-FFF2-40B4-BE49-F238E27FC236}">
                <a16:creationId xmlns:a16="http://schemas.microsoft.com/office/drawing/2014/main" id="{93697A1C-47CA-8547-BF92-6E99F92ACB08}"/>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spTree>
    <p:extLst>
      <p:ext uri="{BB962C8B-B14F-4D97-AF65-F5344CB8AC3E}">
        <p14:creationId xmlns:p14="http://schemas.microsoft.com/office/powerpoint/2010/main" val="20024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223364"/>
            <a:ext cx="3100401" cy="590931"/>
          </a:xfrm>
          <a:prstGeom prst="rect">
            <a:avLst/>
          </a:prstGeom>
          <a:noFill/>
        </p:spPr>
        <p:txBody>
          <a:bodyPr wrap="square" lIns="91440" tIns="45720" rIns="91440" bIns="45720">
            <a:spAutoFit/>
          </a:bodyPr>
          <a:lstStyle/>
          <a:p>
            <a:pPr algn="ctr">
              <a:lnSpc>
                <a:spcPct val="90000"/>
              </a:lnSpc>
            </a:pPr>
            <a:r>
              <a:rPr lang="en-US" sz="3600" b="1" dirty="0">
                <a:ln w="0"/>
                <a:solidFill>
                  <a:schemeClr val="accent6"/>
                </a:solidFill>
              </a:rPr>
              <a:t>Stop The Train</a:t>
            </a:r>
            <a:endParaRPr lang="en-US" sz="3600" b="1" cap="none" spc="0" dirty="0">
              <a:ln w="0"/>
              <a:solidFill>
                <a:schemeClr val="accent6"/>
              </a:solidFill>
            </a:endParaRPr>
          </a:p>
        </p:txBody>
      </p:sp>
      <p:sp>
        <p:nvSpPr>
          <p:cNvPr id="7" name="Rectangle 6">
            <a:extLst>
              <a:ext uri="{FF2B5EF4-FFF2-40B4-BE49-F238E27FC236}">
                <a16:creationId xmlns:a16="http://schemas.microsoft.com/office/drawing/2014/main" id="{40F29467-13F0-3D43-91B3-977C9130A9C4}"/>
              </a:ext>
            </a:extLst>
          </p:cNvPr>
          <p:cNvSpPr/>
          <p:nvPr/>
        </p:nvSpPr>
        <p:spPr>
          <a:xfrm>
            <a:off x="3466094" y="319046"/>
            <a:ext cx="5501260" cy="1938992"/>
          </a:xfrm>
          <a:prstGeom prst="rect">
            <a:avLst/>
          </a:prstGeom>
        </p:spPr>
        <p:txBody>
          <a:bodyPr wrap="square">
            <a:spAutoFit/>
          </a:bodyPr>
          <a:lstStyle/>
          <a:p>
            <a:r>
              <a:rPr lang="en-US" b="1" dirty="0">
                <a:solidFill>
                  <a:schemeClr val="accent6"/>
                </a:solidFill>
              </a:rPr>
              <a:t>Synopsis</a:t>
            </a:r>
          </a:p>
          <a:p>
            <a:r>
              <a:rPr lang="en-GB" sz="1700" dirty="0"/>
              <a:t>Cissy </a:t>
            </a:r>
            <a:r>
              <a:rPr lang="en-GB" sz="1700" dirty="0" err="1"/>
              <a:t>Sissney</a:t>
            </a:r>
            <a:r>
              <a:rPr lang="en-GB" sz="1700" dirty="0"/>
              <a:t> and her family have stepped off the train into the new town of Florence, Oklahoma, and start to build a future. However, the president of the railroad says no more trains will stop in Florence -- ever. Without the railroad, the town can't survive. It is up to Cissy and her community to solve the problem.</a:t>
            </a:r>
          </a:p>
        </p:txBody>
      </p:sp>
      <p:sp>
        <p:nvSpPr>
          <p:cNvPr id="8" name="Rectangle 7">
            <a:extLst>
              <a:ext uri="{FF2B5EF4-FFF2-40B4-BE49-F238E27FC236}">
                <a16:creationId xmlns:a16="http://schemas.microsoft.com/office/drawing/2014/main" id="{CBB719E8-093D-CD46-B6C8-CB5650C11D22}"/>
              </a:ext>
            </a:extLst>
          </p:cNvPr>
          <p:cNvSpPr/>
          <p:nvPr/>
        </p:nvSpPr>
        <p:spPr>
          <a:xfrm>
            <a:off x="3466094" y="2220921"/>
            <a:ext cx="5320769" cy="646331"/>
          </a:xfrm>
          <a:prstGeom prst="rect">
            <a:avLst/>
          </a:prstGeom>
        </p:spPr>
        <p:txBody>
          <a:bodyPr wrap="square">
            <a:spAutoFit/>
          </a:bodyPr>
          <a:lstStyle/>
          <a:p>
            <a:r>
              <a:rPr lang="en-US" b="1" dirty="0">
                <a:solidFill>
                  <a:schemeClr val="accent6"/>
                </a:solidFill>
              </a:rPr>
              <a:t>Setting</a:t>
            </a:r>
          </a:p>
          <a:p>
            <a:r>
              <a:rPr lang="en-GB" dirty="0"/>
              <a:t>Oklahoma, America, 1890’s</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930285"/>
            <a:ext cx="5625905" cy="646331"/>
          </a:xfrm>
          <a:prstGeom prst="rect">
            <a:avLst/>
          </a:prstGeom>
        </p:spPr>
        <p:txBody>
          <a:bodyPr wrap="square">
            <a:spAutoFit/>
          </a:bodyPr>
          <a:lstStyle/>
          <a:p>
            <a:r>
              <a:rPr lang="en-US" b="1" dirty="0">
                <a:solidFill>
                  <a:schemeClr val="accent6"/>
                </a:solidFill>
              </a:rPr>
              <a:t>Themes</a:t>
            </a:r>
          </a:p>
          <a:p>
            <a:r>
              <a:rPr lang="en-GB" dirty="0"/>
              <a:t>Human nature, community, hard work, commerce &amp; trade</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89782"/>
            <a:ext cx="5625905" cy="646331"/>
          </a:xfrm>
          <a:prstGeom prst="rect">
            <a:avLst/>
          </a:prstGeom>
        </p:spPr>
        <p:txBody>
          <a:bodyPr wrap="square">
            <a:spAutoFit/>
          </a:bodyPr>
          <a:lstStyle/>
          <a:p>
            <a:r>
              <a:rPr lang="en-US" b="1" dirty="0">
                <a:solidFill>
                  <a:schemeClr val="accent6"/>
                </a:solidFill>
              </a:rPr>
              <a:t>Genre</a:t>
            </a:r>
          </a:p>
          <a:p>
            <a:r>
              <a:rPr lang="en-GB" dirty="0"/>
              <a:t>Historical drama</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164982"/>
            <a:ext cx="2652142" cy="646331"/>
          </a:xfrm>
          <a:prstGeom prst="rect">
            <a:avLst/>
          </a:prstGeom>
          <a:noFill/>
        </p:spPr>
        <p:txBody>
          <a:bodyPr wrap="square" rtlCol="0">
            <a:spAutoFit/>
          </a:bodyPr>
          <a:lstStyle/>
          <a:p>
            <a:pPr algn="ctr"/>
            <a:r>
              <a:rPr lang="en-US" b="1" i="1" dirty="0">
                <a:solidFill>
                  <a:schemeClr val="accent6"/>
                </a:solidFill>
              </a:rPr>
              <a:t>Geraldine </a:t>
            </a:r>
            <a:r>
              <a:rPr lang="en-US" b="1" i="1" dirty="0" err="1">
                <a:solidFill>
                  <a:schemeClr val="accent6"/>
                </a:solidFill>
              </a:rPr>
              <a:t>McCaughrean</a:t>
            </a:r>
            <a:r>
              <a:rPr lang="en-US" b="1" i="1" dirty="0">
                <a:solidFill>
                  <a:schemeClr val="accent6"/>
                </a:solidFill>
              </a:rPr>
              <a:t> (2001)</a:t>
            </a:r>
          </a:p>
        </p:txBody>
      </p:sp>
      <p:pic>
        <p:nvPicPr>
          <p:cNvPr id="2" name="Picture 1">
            <a:extLst>
              <a:ext uri="{FF2B5EF4-FFF2-40B4-BE49-F238E27FC236}">
                <a16:creationId xmlns:a16="http://schemas.microsoft.com/office/drawing/2014/main" id="{2C207ED1-747B-1342-A925-02BF1166FE3F}"/>
              </a:ext>
            </a:extLst>
          </p:cNvPr>
          <p:cNvPicPr>
            <a:picLocks noChangeAspect="1"/>
          </p:cNvPicPr>
          <p:nvPr/>
        </p:nvPicPr>
        <p:blipFill>
          <a:blip r:embed="rId3"/>
          <a:stretch>
            <a:fillRect/>
          </a:stretch>
        </p:blipFill>
        <p:spPr>
          <a:xfrm>
            <a:off x="486180" y="882813"/>
            <a:ext cx="2755784" cy="4158729"/>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FF2EDF18-A984-4544-8296-D99A9A46B193}"/>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3" name="Rectangle 22">
            <a:extLst>
              <a:ext uri="{FF2B5EF4-FFF2-40B4-BE49-F238E27FC236}">
                <a16:creationId xmlns:a16="http://schemas.microsoft.com/office/drawing/2014/main" id="{93697A1C-47CA-8547-BF92-6E99F92ACB08}"/>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spTree>
    <p:extLst>
      <p:ext uri="{BB962C8B-B14F-4D97-AF65-F5344CB8AC3E}">
        <p14:creationId xmlns:p14="http://schemas.microsoft.com/office/powerpoint/2010/main" val="24618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D13A2C-02AF-204D-9794-157DD5F999AA}"/>
              </a:ext>
            </a:extLst>
          </p:cNvPr>
          <p:cNvSpPr/>
          <p:nvPr/>
        </p:nvSpPr>
        <p:spPr>
          <a:xfrm>
            <a:off x="262051" y="223364"/>
            <a:ext cx="3100401" cy="1034129"/>
          </a:xfrm>
          <a:prstGeom prst="rect">
            <a:avLst/>
          </a:prstGeom>
          <a:noFill/>
        </p:spPr>
        <p:txBody>
          <a:bodyPr wrap="square" lIns="91440" tIns="45720" rIns="91440" bIns="45720">
            <a:spAutoFit/>
          </a:bodyPr>
          <a:lstStyle/>
          <a:p>
            <a:pPr algn="ctr">
              <a:lnSpc>
                <a:spcPct val="90000"/>
              </a:lnSpc>
            </a:pPr>
            <a:r>
              <a:rPr lang="en-US" sz="3400" b="1" dirty="0">
                <a:ln w="0"/>
                <a:solidFill>
                  <a:schemeClr val="accent6"/>
                </a:solidFill>
              </a:rPr>
              <a:t>The Diary of a Young Girl</a:t>
            </a:r>
            <a:endParaRPr lang="en-US" sz="3400" b="1" cap="none" spc="0" dirty="0">
              <a:ln w="0"/>
              <a:solidFill>
                <a:schemeClr val="accent6"/>
              </a:solidFill>
            </a:endParaRPr>
          </a:p>
        </p:txBody>
      </p:sp>
      <p:sp>
        <p:nvSpPr>
          <p:cNvPr id="7" name="Rectangle 6">
            <a:extLst>
              <a:ext uri="{FF2B5EF4-FFF2-40B4-BE49-F238E27FC236}">
                <a16:creationId xmlns:a16="http://schemas.microsoft.com/office/drawing/2014/main" id="{40F29467-13F0-3D43-91B3-977C9130A9C4}"/>
              </a:ext>
            </a:extLst>
          </p:cNvPr>
          <p:cNvSpPr/>
          <p:nvPr/>
        </p:nvSpPr>
        <p:spPr>
          <a:xfrm>
            <a:off x="3466094" y="351387"/>
            <a:ext cx="5501260" cy="1677382"/>
          </a:xfrm>
          <a:prstGeom prst="rect">
            <a:avLst/>
          </a:prstGeom>
        </p:spPr>
        <p:txBody>
          <a:bodyPr wrap="square">
            <a:spAutoFit/>
          </a:bodyPr>
          <a:lstStyle/>
          <a:p>
            <a:r>
              <a:rPr lang="en-US" b="1" dirty="0">
                <a:solidFill>
                  <a:schemeClr val="accent6"/>
                </a:solidFill>
              </a:rPr>
              <a:t>Synopsis</a:t>
            </a:r>
          </a:p>
          <a:p>
            <a:r>
              <a:rPr lang="en-GB" sz="1700" dirty="0"/>
              <a:t>Anne Frank's extraordinary diary, written in the Amsterdam attic where she and her family hid from the Nazis for two years, has become a world classic and a timeless testament to the human spirit. Her story is that of every teenager, lived out in conditions few teenagers have ever known.</a:t>
            </a:r>
          </a:p>
        </p:txBody>
      </p:sp>
      <p:sp>
        <p:nvSpPr>
          <p:cNvPr id="8" name="Rectangle 7">
            <a:extLst>
              <a:ext uri="{FF2B5EF4-FFF2-40B4-BE49-F238E27FC236}">
                <a16:creationId xmlns:a16="http://schemas.microsoft.com/office/drawing/2014/main" id="{CBB719E8-093D-CD46-B6C8-CB5650C11D22}"/>
              </a:ext>
            </a:extLst>
          </p:cNvPr>
          <p:cNvSpPr/>
          <p:nvPr/>
        </p:nvSpPr>
        <p:spPr>
          <a:xfrm>
            <a:off x="3466094" y="2090296"/>
            <a:ext cx="5320769" cy="646331"/>
          </a:xfrm>
          <a:prstGeom prst="rect">
            <a:avLst/>
          </a:prstGeom>
        </p:spPr>
        <p:txBody>
          <a:bodyPr wrap="square">
            <a:spAutoFit/>
          </a:bodyPr>
          <a:lstStyle/>
          <a:p>
            <a:r>
              <a:rPr lang="en-US" b="1" dirty="0">
                <a:solidFill>
                  <a:schemeClr val="accent6"/>
                </a:solidFill>
              </a:rPr>
              <a:t>Setting</a:t>
            </a:r>
          </a:p>
          <a:p>
            <a:r>
              <a:rPr lang="en-GB" dirty="0"/>
              <a:t>German-occupied Amsterdam, Holland. World War 2</a:t>
            </a:r>
          </a:p>
        </p:txBody>
      </p:sp>
      <p:sp>
        <p:nvSpPr>
          <p:cNvPr id="9" name="Rectangle 8">
            <a:extLst>
              <a:ext uri="{FF2B5EF4-FFF2-40B4-BE49-F238E27FC236}">
                <a16:creationId xmlns:a16="http://schemas.microsoft.com/office/drawing/2014/main" id="{BEE12132-48AD-8843-8405-F026919EAE59}"/>
              </a:ext>
            </a:extLst>
          </p:cNvPr>
          <p:cNvSpPr/>
          <p:nvPr/>
        </p:nvSpPr>
        <p:spPr>
          <a:xfrm>
            <a:off x="3466094" y="2882785"/>
            <a:ext cx="5625905" cy="646331"/>
          </a:xfrm>
          <a:prstGeom prst="rect">
            <a:avLst/>
          </a:prstGeom>
        </p:spPr>
        <p:txBody>
          <a:bodyPr wrap="square">
            <a:spAutoFit/>
          </a:bodyPr>
          <a:lstStyle/>
          <a:p>
            <a:r>
              <a:rPr lang="en-US" b="1" dirty="0">
                <a:solidFill>
                  <a:schemeClr val="accent6"/>
                </a:solidFill>
              </a:rPr>
              <a:t>Themes</a:t>
            </a:r>
          </a:p>
          <a:p>
            <a:r>
              <a:rPr lang="en-GB" dirty="0"/>
              <a:t>Adolescence, inward vs. outward self, loneliness</a:t>
            </a:r>
          </a:p>
        </p:txBody>
      </p:sp>
      <p:sp>
        <p:nvSpPr>
          <p:cNvPr id="11" name="Rectangle 10">
            <a:extLst>
              <a:ext uri="{FF2B5EF4-FFF2-40B4-BE49-F238E27FC236}">
                <a16:creationId xmlns:a16="http://schemas.microsoft.com/office/drawing/2014/main" id="{6F8D027E-C84B-7445-9280-02EB8E26C275}"/>
              </a:ext>
            </a:extLst>
          </p:cNvPr>
          <p:cNvSpPr/>
          <p:nvPr/>
        </p:nvSpPr>
        <p:spPr>
          <a:xfrm>
            <a:off x="3466094" y="3542282"/>
            <a:ext cx="5625905" cy="646331"/>
          </a:xfrm>
          <a:prstGeom prst="rect">
            <a:avLst/>
          </a:prstGeom>
        </p:spPr>
        <p:txBody>
          <a:bodyPr wrap="square">
            <a:spAutoFit/>
          </a:bodyPr>
          <a:lstStyle/>
          <a:p>
            <a:r>
              <a:rPr lang="en-US" b="1" dirty="0">
                <a:solidFill>
                  <a:schemeClr val="accent6"/>
                </a:solidFill>
              </a:rPr>
              <a:t>Genre</a:t>
            </a:r>
          </a:p>
          <a:p>
            <a:r>
              <a:rPr lang="en-GB" dirty="0"/>
              <a:t>Autobiography, memoir</a:t>
            </a:r>
          </a:p>
        </p:txBody>
      </p:sp>
      <p:cxnSp>
        <p:nvCxnSpPr>
          <p:cNvPr id="12" name="Straight Connector 11">
            <a:extLst>
              <a:ext uri="{FF2B5EF4-FFF2-40B4-BE49-F238E27FC236}">
                <a16:creationId xmlns:a16="http://schemas.microsoft.com/office/drawing/2014/main" id="{8C4BBF4D-51E9-A640-9C9B-99CC10508CA5}"/>
              </a:ext>
            </a:extLst>
          </p:cNvPr>
          <p:cNvCxnSpPr>
            <a:cxnSpLocks/>
          </p:cNvCxnSpPr>
          <p:nvPr/>
        </p:nvCxnSpPr>
        <p:spPr>
          <a:xfrm>
            <a:off x="3448593" y="4373088"/>
            <a:ext cx="5355772" cy="0"/>
          </a:xfrm>
          <a:prstGeom prst="line">
            <a:avLst/>
          </a:prstGeom>
          <a:ln w="190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9301C2-0ECA-6648-A90B-7EE1A5F06F44}"/>
              </a:ext>
            </a:extLst>
          </p:cNvPr>
          <p:cNvSpPr txBox="1"/>
          <p:nvPr/>
        </p:nvSpPr>
        <p:spPr>
          <a:xfrm>
            <a:off x="486180" y="5200607"/>
            <a:ext cx="2652142" cy="369332"/>
          </a:xfrm>
          <a:prstGeom prst="rect">
            <a:avLst/>
          </a:prstGeom>
          <a:noFill/>
        </p:spPr>
        <p:txBody>
          <a:bodyPr wrap="square" rtlCol="0">
            <a:spAutoFit/>
          </a:bodyPr>
          <a:lstStyle/>
          <a:p>
            <a:pPr algn="ctr"/>
            <a:r>
              <a:rPr lang="en-US" b="1" i="1" dirty="0">
                <a:solidFill>
                  <a:schemeClr val="accent6"/>
                </a:solidFill>
              </a:rPr>
              <a:t>Anne Frank (1947)</a:t>
            </a:r>
          </a:p>
        </p:txBody>
      </p:sp>
      <p:pic>
        <p:nvPicPr>
          <p:cNvPr id="2" name="Picture 1">
            <a:extLst>
              <a:ext uri="{FF2B5EF4-FFF2-40B4-BE49-F238E27FC236}">
                <a16:creationId xmlns:a16="http://schemas.microsoft.com/office/drawing/2014/main" id="{6E08A2FD-175F-2848-97C6-B77F8BD12837}"/>
              </a:ext>
            </a:extLst>
          </p:cNvPr>
          <p:cNvPicPr>
            <a:picLocks noChangeAspect="1"/>
          </p:cNvPicPr>
          <p:nvPr/>
        </p:nvPicPr>
        <p:blipFill>
          <a:blip r:embed="rId3"/>
          <a:stretch>
            <a:fillRect/>
          </a:stretch>
        </p:blipFill>
        <p:spPr>
          <a:xfrm>
            <a:off x="588738" y="1323623"/>
            <a:ext cx="2447025" cy="3764654"/>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FF2EDF18-A984-4544-8296-D99A9A46B193}"/>
              </a:ext>
            </a:extLst>
          </p:cNvPr>
          <p:cNvSpPr/>
          <p:nvPr/>
        </p:nvSpPr>
        <p:spPr>
          <a:xfrm>
            <a:off x="3325402" y="4453851"/>
            <a:ext cx="4437369" cy="553998"/>
          </a:xfrm>
          <a:prstGeom prst="rect">
            <a:avLst/>
          </a:prstGeom>
          <a:noFill/>
        </p:spPr>
        <p:txBody>
          <a:bodyPr wrap="none" lIns="91440" tIns="45720" rIns="91440" bIns="45720">
            <a:spAutoFit/>
          </a:bodyPr>
          <a:lstStyle/>
          <a:p>
            <a:pPr algn="ctr"/>
            <a:r>
              <a:rPr lang="en-US" sz="3000" b="1" dirty="0">
                <a:ln w="0"/>
                <a:solidFill>
                  <a:schemeClr val="accent6"/>
                </a:solidFill>
              </a:rPr>
              <a:t>Page: </a:t>
            </a:r>
            <a:r>
              <a:rPr lang="en-US" sz="3000" b="1" dirty="0">
                <a:ln w="0"/>
              </a:rPr>
              <a:t>ENTER START PAGE #</a:t>
            </a:r>
            <a:endParaRPr lang="en-US" sz="3000" b="1" cap="none" spc="0" dirty="0">
              <a:ln w="0"/>
            </a:endParaRPr>
          </a:p>
        </p:txBody>
      </p:sp>
      <p:sp>
        <p:nvSpPr>
          <p:cNvPr id="23" name="Rectangle 22">
            <a:extLst>
              <a:ext uri="{FF2B5EF4-FFF2-40B4-BE49-F238E27FC236}">
                <a16:creationId xmlns:a16="http://schemas.microsoft.com/office/drawing/2014/main" id="{93697A1C-47CA-8547-BF92-6E99F92ACB08}"/>
              </a:ext>
            </a:extLst>
          </p:cNvPr>
          <p:cNvSpPr/>
          <p:nvPr/>
        </p:nvSpPr>
        <p:spPr>
          <a:xfrm>
            <a:off x="3289500" y="5032586"/>
            <a:ext cx="5342745" cy="553998"/>
          </a:xfrm>
          <a:prstGeom prst="rect">
            <a:avLst/>
          </a:prstGeom>
          <a:noFill/>
        </p:spPr>
        <p:txBody>
          <a:bodyPr wrap="none" lIns="91440" tIns="45720" rIns="91440" bIns="45720">
            <a:spAutoFit/>
          </a:bodyPr>
          <a:lstStyle/>
          <a:p>
            <a:pPr algn="ctr"/>
            <a:r>
              <a:rPr lang="en-US" sz="3000" b="1" dirty="0">
                <a:ln w="0"/>
                <a:solidFill>
                  <a:schemeClr val="accent6"/>
                </a:solidFill>
              </a:rPr>
              <a:t>Read from: </a:t>
            </a:r>
            <a:r>
              <a:rPr lang="en-US" sz="3000" b="1" dirty="0">
                <a:ln w="0"/>
              </a:rPr>
              <a:t>START &amp; END PAGE #</a:t>
            </a:r>
            <a:endParaRPr lang="en-US" sz="3000" b="1" cap="none" spc="0" dirty="0">
              <a:ln w="0"/>
            </a:endParaRPr>
          </a:p>
        </p:txBody>
      </p:sp>
    </p:spTree>
    <p:extLst>
      <p:ext uri="{BB962C8B-B14F-4D97-AF65-F5344CB8AC3E}">
        <p14:creationId xmlns:p14="http://schemas.microsoft.com/office/powerpoint/2010/main" val="20757532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25586</TotalTime>
  <Words>1959</Words>
  <Application>Microsoft Office PowerPoint</Application>
  <PresentationFormat>On-screen Show (4:3)</PresentationFormat>
  <Paragraphs>260</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Slides Content (click on headings to go to slide)</vt:lpstr>
      <vt:lpstr>Tutor Guide</vt:lpstr>
      <vt:lpstr>Tutor Important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Millbrook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Strategy</dc:title>
  <dc:creator>Faye Bradbury</dc:creator>
  <cp:lastModifiedBy>Mr R KEEBLE</cp:lastModifiedBy>
  <cp:revision>247</cp:revision>
  <cp:lastPrinted>2019-05-16T15:03:37Z</cp:lastPrinted>
  <dcterms:created xsi:type="dcterms:W3CDTF">2018-11-06T12:22:41Z</dcterms:created>
  <dcterms:modified xsi:type="dcterms:W3CDTF">2022-08-24T07:25:17Z</dcterms:modified>
</cp:coreProperties>
</file>