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1" r:id="rId5"/>
    <p:sldMasterId id="2147483716" r:id="rId6"/>
    <p:sldMasterId id="2147483731" r:id="rId7"/>
    <p:sldMasterId id="2147483746" r:id="rId8"/>
    <p:sldMasterId id="2147483761" r:id="rId9"/>
  </p:sldMasterIdLst>
  <p:handoutMasterIdLst>
    <p:handoutMasterId r:id="rId22"/>
  </p:handoutMasterIdLst>
  <p:sldIdLst>
    <p:sldId id="256" r:id="rId10"/>
    <p:sldId id="257" r:id="rId11"/>
    <p:sldId id="258" r:id="rId12"/>
    <p:sldId id="265" r:id="rId13"/>
    <p:sldId id="259" r:id="rId14"/>
    <p:sldId id="267" r:id="rId15"/>
    <p:sldId id="260" r:id="rId16"/>
    <p:sldId id="261" r:id="rId17"/>
    <p:sldId id="262" r:id="rId18"/>
    <p:sldId id="263" r:id="rId19"/>
    <p:sldId id="264" r:id="rId20"/>
    <p:sldId id="266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01F3A-937B-4B76-85C4-22CD2B5989FF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F066-4812-47D8-A771-E5ECC82FC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3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77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09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8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8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0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5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7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0054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5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5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5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4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6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6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419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02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5626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3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1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-1524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871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4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3810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7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3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1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1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3124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895600" y="144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8956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895600" y="3962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670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384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7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9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419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76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5626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5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2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-1524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871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8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58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3810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6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4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6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6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3124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895600" y="144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8956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895600" y="3962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670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384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0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6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133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8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9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6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7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6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14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3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2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9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7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2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577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3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3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9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3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52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6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0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0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0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5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47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4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4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8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5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1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7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4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1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6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9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63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0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5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ABCB-2265-48B6-9765-7F9C24566E52}" type="datetimeFigureOut">
              <a:rPr lang="en-GB" smtClean="0"/>
              <a:pPr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56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8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1">
                <a:lumMod val="95000"/>
                <a:lumOff val="5000"/>
              </a:schemeClr>
            </a:solidFill>
          </a:ln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1">
                <a:lumMod val="95000"/>
                <a:lumOff val="5000"/>
              </a:schemeClr>
            </a:solidFill>
          </a:ln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6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Revision Planning and Organisation – How hard can it be?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ly May - Theme From Mission Impossib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8100" y="6197103"/>
            <a:ext cx="396044" cy="396044"/>
          </a:xfrm>
          <a:prstGeom prst="rect">
            <a:avLst/>
          </a:prstGeom>
        </p:spPr>
      </p:pic>
      <p:pic>
        <p:nvPicPr>
          <p:cNvPr id="7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Billy May - Theme From Mission Impossib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491880" y="600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-1143000"/>
            <a:ext cx="7391400" cy="2286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Ready to Launch?!?</a:t>
            </a:r>
            <a:endParaRPr lang="en-US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382000" cy="1219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BUT …..Remember – you are the person that will </a:t>
            </a:r>
            <a:r>
              <a:rPr lang="en-US" sz="2800" b="1" dirty="0" smtClean="0">
                <a:solidFill>
                  <a:srgbClr val="FF0000"/>
                </a:solidFill>
              </a:rPr>
              <a:t>LOVE THEM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and be </a:t>
            </a:r>
            <a:r>
              <a:rPr lang="en-US" sz="2800" b="1" dirty="0" smtClean="0">
                <a:solidFill>
                  <a:srgbClr val="FF0000"/>
                </a:solidFill>
              </a:rPr>
              <a:t>PROUD OF THEM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no matter what ….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73325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A thought - </a:t>
            </a:r>
            <a:r>
              <a:rPr lang="en-GB" sz="2800" b="1" dirty="0" smtClean="0">
                <a:solidFill>
                  <a:srgbClr val="FF0000"/>
                </a:solidFill>
              </a:rPr>
              <a:t>‘</a:t>
            </a:r>
            <a:r>
              <a:rPr lang="en-GB" sz="2800" b="1" dirty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FF0000"/>
                </a:solidFill>
              </a:rPr>
              <a:t>f they do what they always did, they will get what they always got…’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188640"/>
            <a:ext cx="6477000" cy="9445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Questions? Comments?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74" y="548680"/>
            <a:ext cx="3480122" cy="6905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836" y="168365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2">
                    <a:lumMod val="50000"/>
                  </a:schemeClr>
                </a:solidFill>
              </a:rPr>
              <a:t>Thank you for coming along this evening!</a:t>
            </a:r>
          </a:p>
          <a:p>
            <a:pPr algn="ctr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We hope that it has been useful…</a:t>
            </a:r>
          </a:p>
          <a:p>
            <a:pPr algn="ctr"/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Mrs Bailey. </a:t>
            </a:r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10690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are happy to help you.</a:t>
            </a:r>
            <a:endParaRPr lang="en-GB" sz="2400" dirty="0"/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39752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805" y="260648"/>
            <a:ext cx="7467600" cy="9445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So how to get started…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64867"/>
            <a:ext cx="5791200" cy="320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974170"/>
            <a:ext cx="3403171" cy="4547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46183" y="2837193"/>
            <a:ext cx="5760756" cy="32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5" y="6286349"/>
            <a:ext cx="5791200" cy="320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36" y="4651589"/>
            <a:ext cx="5767469" cy="289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3171" y="1503202"/>
            <a:ext cx="554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Make a list of the GCSE / Exam Subject’s.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6758" y="2134670"/>
            <a:ext cx="541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Obtain a list of the relevant ‘topics’ for each subject.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3963" y="3161286"/>
            <a:ext cx="526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ALERT! </a:t>
            </a:r>
            <a:r>
              <a:rPr lang="en-GB" sz="2400" dirty="0">
                <a:solidFill>
                  <a:prstClr val="black"/>
                </a:solidFill>
              </a:rPr>
              <a:t>Students need to check with their subject tutor that they have the relevant </a:t>
            </a:r>
            <a:r>
              <a:rPr lang="en-GB" sz="2400" b="1" dirty="0" smtClean="0">
                <a:solidFill>
                  <a:srgbClr val="FF0000"/>
                </a:solidFill>
              </a:rPr>
              <a:t>topic </a:t>
            </a:r>
            <a:r>
              <a:rPr lang="en-GB" sz="2400" b="1" dirty="0">
                <a:solidFill>
                  <a:srgbClr val="FF0000"/>
                </a:solidFill>
              </a:rPr>
              <a:t>list </a:t>
            </a:r>
            <a:r>
              <a:rPr lang="en-GB" sz="2400" dirty="0">
                <a:solidFill>
                  <a:prstClr val="black"/>
                </a:solidFill>
              </a:rPr>
              <a:t>for their subject and examination level.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4233" y="4853034"/>
            <a:ext cx="526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Students can obtain their topic list from the text book’s that they use in class, GCSE internet revision sites and ultimately from their class teacher. </a:t>
            </a:r>
          </a:p>
        </p:txBody>
      </p:sp>
    </p:spTree>
    <p:extLst>
      <p:ext uri="{BB962C8B-B14F-4D97-AF65-F5344CB8AC3E}">
        <p14:creationId xmlns:p14="http://schemas.microsoft.com/office/powerpoint/2010/main" val="28509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47752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 hidden="1"/>
          <p:cNvSpPr/>
          <p:nvPr/>
        </p:nvSpPr>
        <p:spPr>
          <a:xfrm>
            <a:off x="2338085" y="-76200"/>
            <a:ext cx="6882115" cy="70104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46000"/>
                </a:schemeClr>
              </a:gs>
              <a:gs pos="17000">
                <a:schemeClr val="tx1">
                  <a:lumMod val="75000"/>
                  <a:lumOff val="25000"/>
                  <a:alpha val="53000"/>
                </a:schemeClr>
              </a:gs>
              <a:gs pos="100000">
                <a:schemeClr val="tx1">
                  <a:lumMod val="65000"/>
                  <a:lumOff val="35000"/>
                  <a:alpha val="66000"/>
                </a:schemeClr>
              </a:gs>
            </a:gsLst>
            <a:lin ang="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5638800" cy="94456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4400" dirty="0" smtClean="0">
                <a:solidFill>
                  <a:srgbClr val="00B050"/>
                </a:solidFill>
              </a:rPr>
              <a:t>e</a:t>
            </a:r>
            <a:r>
              <a:rPr lang="en-US" sz="4400" dirty="0" smtClean="0">
                <a:solidFill>
                  <a:srgbClr val="FF0000"/>
                </a:solidFill>
              </a:rPr>
              <a:t>n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dirty="0" smtClean="0">
                <a:solidFill>
                  <a:srgbClr val="00B050"/>
                </a:solidFill>
              </a:rPr>
              <a:t>r</a:t>
            </a:r>
            <a:r>
              <a:rPr lang="en-US" sz="4400" dirty="0" smtClean="0">
                <a:solidFill>
                  <a:srgbClr val="FF0000"/>
                </a:solidFill>
              </a:rPr>
              <a:t>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4400" dirty="0" smtClean="0">
                <a:solidFill>
                  <a:srgbClr val="00B050"/>
                </a:solidFill>
              </a:rPr>
              <a:t>f</a:t>
            </a:r>
            <a:r>
              <a:rPr lang="en-US" sz="4400" dirty="0" smtClean="0">
                <a:solidFill>
                  <a:srgbClr val="FF0000"/>
                </a:solidFill>
              </a:rPr>
              <a:t>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L</a:t>
            </a:r>
            <a:r>
              <a:rPr lang="en-US" sz="4400" dirty="0" smtClean="0">
                <a:solidFill>
                  <a:srgbClr val="FF0000"/>
                </a:solidFill>
              </a:rPr>
              <a:t>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4400" dirty="0" smtClean="0">
                <a:solidFill>
                  <a:srgbClr val="00B050"/>
                </a:solidFill>
              </a:rPr>
              <a:t>h</a:t>
            </a:r>
            <a:r>
              <a:rPr lang="en-US" sz="4400" dirty="0" smtClean="0">
                <a:solidFill>
                  <a:srgbClr val="FF0000"/>
                </a:solidFill>
              </a:rPr>
              <a:t>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! 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475790" cy="48768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Highlight the </a:t>
            </a:r>
            <a:r>
              <a:rPr lang="en-US" sz="5700" b="1" dirty="0" smtClean="0">
                <a:solidFill>
                  <a:srgbClr val="FF0000"/>
                </a:solidFill>
              </a:rPr>
              <a:t>t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5700" b="1" dirty="0" smtClean="0">
                <a:solidFill>
                  <a:srgbClr val="00B050"/>
                </a:solidFill>
              </a:rPr>
              <a:t>p</a:t>
            </a:r>
            <a:r>
              <a:rPr lang="en-US" sz="5700" b="1" dirty="0" smtClean="0">
                <a:solidFill>
                  <a:srgbClr val="FF0000"/>
                </a:solidFill>
              </a:rPr>
              <a:t>i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5700" b="1" dirty="0" smtClean="0"/>
              <a:t> </a:t>
            </a:r>
            <a:r>
              <a:rPr lang="en-US" sz="5700" b="1" dirty="0" smtClean="0">
                <a:solidFill>
                  <a:srgbClr val="00B050"/>
                </a:solidFill>
              </a:rPr>
              <a:t>l</a:t>
            </a:r>
            <a:r>
              <a:rPr lang="en-US" sz="5700" b="1" dirty="0" smtClean="0">
                <a:solidFill>
                  <a:srgbClr val="FF0000"/>
                </a:solidFill>
              </a:rPr>
              <a:t>i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5700" b="1" dirty="0" smtClean="0">
                <a:solidFill>
                  <a:srgbClr val="00B050"/>
                </a:solidFill>
              </a:rPr>
              <a:t>t</a:t>
            </a:r>
            <a:r>
              <a:rPr lang="en-US" sz="5700" b="1" dirty="0" smtClean="0">
                <a:solidFill>
                  <a:srgbClr val="FF0000"/>
                </a:solidFill>
              </a:rPr>
              <a:t>s</a:t>
            </a:r>
            <a:r>
              <a:rPr lang="en-US" sz="5700" b="1" dirty="0" smtClean="0"/>
              <a:t> 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r>
              <a:rPr lang="en-US" sz="5700" b="1" dirty="0" smtClean="0"/>
              <a:t>…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Not confident with a topic </a:t>
            </a:r>
            <a:r>
              <a:rPr lang="en-US" b="1" dirty="0" smtClean="0">
                <a:solidFill>
                  <a:srgbClr val="FF0000"/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5700" b="1" dirty="0" smtClean="0">
                <a:solidFill>
                  <a:srgbClr val="FF0000"/>
                </a:solidFill>
              </a:rPr>
              <a:t>RED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A little more confident or just ok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400" b="1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100%  confident with a topic </a:t>
            </a:r>
            <a:r>
              <a:rPr lang="en-US" b="1" dirty="0" smtClean="0">
                <a:solidFill>
                  <a:srgbClr val="00B050"/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400" b="1" dirty="0" smtClean="0">
                <a:solidFill>
                  <a:srgbClr val="00B050"/>
                </a:solidFill>
              </a:rPr>
              <a:t>GREEN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If you are not sure test yourself.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Having revised a topic – </a:t>
            </a:r>
            <a:r>
              <a:rPr lang="en-US" b="1" dirty="0" smtClean="0">
                <a:solidFill>
                  <a:srgbClr val="FF0000"/>
                </a:solidFill>
              </a:rPr>
              <a:t>change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colour!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Alice\AppData\Local\Microsoft\Windows\Temporary Internet Files\Content.IE5\86ZU7SEG\MM900040993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360040" cy="76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1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Preferred Learning Styles?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Which preferred learning style is your son/daughter?</a:t>
            </a:r>
          </a:p>
          <a:p>
            <a:pPr lvl="6"/>
            <a:r>
              <a:rPr lang="en-GB" sz="4200" b="1" dirty="0" smtClean="0"/>
              <a:t>Lookers </a:t>
            </a:r>
          </a:p>
          <a:p>
            <a:pPr lvl="1"/>
            <a:r>
              <a:rPr lang="en-GB" dirty="0" smtClean="0"/>
              <a:t>Learn and revise best through pictures, mind maps, watching videos, live performances, computer web sites and DS.</a:t>
            </a:r>
          </a:p>
          <a:p>
            <a:pPr lvl="6"/>
            <a:r>
              <a:rPr lang="en-GB" sz="4600" b="1" dirty="0" smtClean="0"/>
              <a:t>Listeners</a:t>
            </a:r>
          </a:p>
          <a:p>
            <a:pPr lvl="1"/>
            <a:r>
              <a:rPr lang="en-GB" sz="3100" dirty="0" smtClean="0"/>
              <a:t>Like to hear a person explaining </a:t>
            </a:r>
            <a:r>
              <a:rPr lang="en-GB" dirty="0" smtClean="0"/>
              <a:t>things , to summarise aloud and record study / revision perhaps to an eye pod. They like to repeat things aloud and  make up rhymes and mnemonics.</a:t>
            </a:r>
          </a:p>
          <a:p>
            <a:pPr lvl="6"/>
            <a:r>
              <a:rPr lang="en-GB" sz="4600" b="1" dirty="0" smtClean="0"/>
              <a:t>Doers</a:t>
            </a:r>
          </a:p>
          <a:p>
            <a:pPr lvl="1"/>
            <a:r>
              <a:rPr lang="en-GB" dirty="0" smtClean="0"/>
              <a:t>Prefer to take part in experiments, manipulation of objects. Basically hands-on learning. Mind mapping , computer web sites , flash cards, using post it notes and walk around when they are reading.</a:t>
            </a:r>
          </a:p>
        </p:txBody>
      </p:sp>
      <p:pic>
        <p:nvPicPr>
          <p:cNvPr id="1026" name="Picture 2" descr="C:\Documents and Settings\Camilla\Local Settings\Temporary Internet Files\Content.IE5\IW3IE3VF\MM900236233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504825" cy="400050"/>
          </a:xfrm>
          <a:prstGeom prst="rect">
            <a:avLst/>
          </a:prstGeom>
          <a:noFill/>
        </p:spPr>
      </p:pic>
      <p:pic>
        <p:nvPicPr>
          <p:cNvPr id="1032" name="Picture 8" descr="C:\Documents and Settings\Camilla\Local Settings\Temporary Internet Files\Content.IE5\ANN2SUY6\MM90028390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852936"/>
            <a:ext cx="333855" cy="648072"/>
          </a:xfrm>
          <a:prstGeom prst="rect">
            <a:avLst/>
          </a:prstGeom>
          <a:noFill/>
        </p:spPr>
      </p:pic>
      <p:pic>
        <p:nvPicPr>
          <p:cNvPr id="1041" name="Picture 17" descr="C:\Documents and Settings\Camilla\Local Settings\Temporary Internet Files\Content.IE5\YWCUAXA7\MM90004093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1"/>
            <a:ext cx="720080" cy="63676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5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1135769" y="4074546"/>
            <a:ext cx="7683896" cy="838200"/>
          </a:xfrm>
        </p:spPr>
        <p:txBody>
          <a:bodyPr>
            <a:noAutofit/>
          </a:bodyPr>
          <a:lstStyle/>
          <a:p>
            <a:pPr lvl="0"/>
            <a:r>
              <a:rPr lang="en-US" b="1" u="sng" dirty="0" smtClean="0"/>
              <a:t>Transfer the topics onto the revision plan / calendar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Use </a:t>
            </a:r>
            <a:r>
              <a:rPr lang="en-US" b="1" dirty="0" smtClean="0">
                <a:solidFill>
                  <a:srgbClr val="FFC000"/>
                </a:solidFill>
              </a:rPr>
              <a:t>colour </a:t>
            </a:r>
            <a:r>
              <a:rPr lang="en-US" b="1" dirty="0" smtClean="0">
                <a:solidFill>
                  <a:srgbClr val="00B050"/>
                </a:solidFill>
              </a:rPr>
              <a:t>prioritising  </a:t>
            </a:r>
            <a:r>
              <a:rPr lang="en-US" b="1" dirty="0" smtClean="0"/>
              <a:t>your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b="1" dirty="0" smtClean="0">
                <a:solidFill>
                  <a:srgbClr val="FFC000"/>
                </a:solidFill>
              </a:rPr>
              <a:t>, orange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B050"/>
                </a:solidFill>
              </a:rPr>
              <a:t>green</a:t>
            </a:r>
            <a:r>
              <a:rPr lang="en-US" b="1" dirty="0" smtClean="0"/>
              <a:t> topics. </a:t>
            </a:r>
          </a:p>
          <a:p>
            <a:pPr lvl="0"/>
            <a:r>
              <a:rPr lang="en-US" b="1" dirty="0" smtClean="0"/>
              <a:t>Choose the revision tool that best suits the topic e.g. a post – it wall , mind map, past papers , GCSE Pod , recommend web sites, buddy study, revision guides, after </a:t>
            </a:r>
            <a:r>
              <a:rPr lang="en-US" b="1" smtClean="0"/>
              <a:t>school sessions…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1028800" y="2018556"/>
            <a:ext cx="5486400" cy="8382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A revision plan should be realistic and flexible…  </a:t>
            </a:r>
            <a:endParaRPr lang="en-US" sz="24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1062755" y="3019191"/>
            <a:ext cx="7704855" cy="838200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/>
              <a:t>Use a calendar  displaying  weeks, or months, or days leading up to their exams.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1161990" y="5829169"/>
            <a:ext cx="7488832" cy="838200"/>
          </a:xfrm>
        </p:spPr>
        <p:txBody>
          <a:bodyPr>
            <a:normAutofit fontScale="92500"/>
          </a:bodyPr>
          <a:lstStyle/>
          <a:p>
            <a:pPr lvl="0"/>
            <a:r>
              <a:rPr lang="en-US" sz="2200" b="1" dirty="0" smtClean="0">
                <a:solidFill>
                  <a:srgbClr val="FF0000"/>
                </a:solidFill>
              </a:rPr>
              <a:t>Change</a:t>
            </a:r>
            <a:r>
              <a:rPr lang="en-US" sz="2200" b="1" dirty="0" smtClean="0"/>
              <a:t> the </a:t>
            </a:r>
            <a:r>
              <a:rPr lang="en-US" sz="2200" b="1" dirty="0" smtClean="0">
                <a:solidFill>
                  <a:srgbClr val="FFC000"/>
                </a:solidFill>
              </a:rPr>
              <a:t> topic </a:t>
            </a:r>
            <a:r>
              <a:rPr lang="en-US" sz="2200" b="1" dirty="0" smtClean="0">
                <a:solidFill>
                  <a:srgbClr val="00B050"/>
                </a:solidFill>
              </a:rPr>
              <a:t>colour </a:t>
            </a:r>
            <a:r>
              <a:rPr lang="en-US" sz="2200" b="1" dirty="0" smtClean="0"/>
              <a:t>as they go along and feel more confident. Tick the topics off of the list as they are successfully completed.</a:t>
            </a:r>
          </a:p>
          <a:p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408" y="-35842"/>
            <a:ext cx="6477000" cy="9445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Now to a revision plan……</a:t>
            </a:r>
            <a:endParaRPr lang="en-US" sz="4400" b="1" dirty="0"/>
          </a:p>
        </p:txBody>
      </p:sp>
      <p:sp>
        <p:nvSpPr>
          <p:cNvPr id="15" name="Pentagon 14"/>
          <p:cNvSpPr/>
          <p:nvPr/>
        </p:nvSpPr>
        <p:spPr>
          <a:xfrm>
            <a:off x="148889" y="2132856"/>
            <a:ext cx="914400" cy="609600"/>
          </a:xfrm>
          <a:prstGeom prst="flowChartOnlineStorag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1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152400" y="3212976"/>
            <a:ext cx="914400" cy="609600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2</a:t>
            </a:r>
          </a:p>
        </p:txBody>
      </p:sp>
      <p:sp>
        <p:nvSpPr>
          <p:cNvPr id="21" name="Rounded Rectangle 16"/>
          <p:cNvSpPr/>
          <p:nvPr/>
        </p:nvSpPr>
        <p:spPr>
          <a:xfrm>
            <a:off x="176598" y="4149080"/>
            <a:ext cx="914400" cy="609600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3</a:t>
            </a:r>
          </a:p>
        </p:txBody>
      </p:sp>
      <p:sp>
        <p:nvSpPr>
          <p:cNvPr id="24" name="Pentagon 23"/>
          <p:cNvSpPr/>
          <p:nvPr/>
        </p:nvSpPr>
        <p:spPr>
          <a:xfrm>
            <a:off x="221369" y="5843736"/>
            <a:ext cx="914400" cy="609600"/>
          </a:xfrm>
          <a:prstGeom prst="flowChartOnline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291"/>
            <a:ext cx="4771663" cy="234916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5486400" cy="457200"/>
          </a:xfrm>
        </p:spPr>
        <p:txBody>
          <a:bodyPr>
            <a:normAutofit/>
          </a:bodyPr>
          <a:lstStyle/>
          <a:p>
            <a:r>
              <a:rPr lang="en-GB" dirty="0" smtClean="0"/>
              <a:t>Spend time in planning revision 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051720" y="3501008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92D050"/>
                </a:solidFill>
              </a:rPr>
              <a:t>Get Revising</a:t>
            </a:r>
          </a:p>
          <a:p>
            <a:r>
              <a:rPr lang="en-GB" sz="2800" dirty="0" smtClean="0">
                <a:solidFill>
                  <a:srgbClr val="92D050"/>
                </a:solidFill>
              </a:rPr>
              <a:t>Revision Plans, Revision Notes, Papers… 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5536" y="1196752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FF0000"/>
                </a:solidFill>
              </a:rPr>
              <a:t>BBC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Bitesize</a:t>
            </a:r>
            <a:endParaRPr lang="en-GB" sz="2800" b="1" u="sng" dirty="0" smtClean="0">
              <a:solidFill>
                <a:srgbClr val="FF0000"/>
              </a:solidFill>
            </a:endParaRPr>
          </a:p>
          <a:p>
            <a:r>
              <a:rPr lang="en-GB" sz="2800" dirty="0" smtClean="0">
                <a:solidFill>
                  <a:srgbClr val="FF0000"/>
                </a:solidFill>
              </a:rPr>
              <a:t>Revise it, Videos, Tests…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87624" y="2420888"/>
            <a:ext cx="6477438" cy="838200"/>
          </a:xfrm>
        </p:spPr>
        <p:txBody>
          <a:bodyPr>
            <a:noAutofit/>
          </a:bodyPr>
          <a:lstStyle/>
          <a:p>
            <a:r>
              <a:rPr lang="en-GB" sz="2000" b="1" u="sng" dirty="0">
                <a:solidFill>
                  <a:srgbClr val="FF9900"/>
                </a:solidFill>
              </a:rPr>
              <a:t>Other subject sites </a:t>
            </a:r>
          </a:p>
          <a:p>
            <a:r>
              <a:rPr lang="en-GB" sz="2000" dirty="0">
                <a:solidFill>
                  <a:srgbClr val="FF9900"/>
                </a:solidFill>
              </a:rPr>
              <a:t>Seneca (Geography), My Maths, Maths Workout, </a:t>
            </a:r>
            <a:r>
              <a:rPr lang="en-GB" sz="2000" dirty="0" err="1">
                <a:solidFill>
                  <a:srgbClr val="FF9900"/>
                </a:solidFill>
              </a:rPr>
              <a:t>Kerboodle</a:t>
            </a:r>
            <a:r>
              <a:rPr lang="en-GB" sz="2000" dirty="0">
                <a:solidFill>
                  <a:srgbClr val="FF9900"/>
                </a:solidFill>
              </a:rPr>
              <a:t> (Science</a:t>
            </a:r>
            <a:r>
              <a:rPr lang="en-GB" sz="2000" dirty="0" smtClean="0">
                <a:solidFill>
                  <a:srgbClr val="FF9900"/>
                </a:solidFill>
              </a:rPr>
              <a:t>)…</a:t>
            </a:r>
          </a:p>
          <a:p>
            <a:endParaRPr lang="en-GB" sz="2400" dirty="0" smtClean="0">
              <a:solidFill>
                <a:srgbClr val="FF9900"/>
              </a:solidFill>
            </a:endParaRPr>
          </a:p>
          <a:p>
            <a:endParaRPr lang="en-GB" sz="2400" dirty="0" smtClean="0">
              <a:solidFill>
                <a:srgbClr val="FF9900"/>
              </a:solidFill>
            </a:endParaRPr>
          </a:p>
          <a:p>
            <a:endParaRPr lang="en-GB" sz="2400" dirty="0">
              <a:solidFill>
                <a:srgbClr val="FF9900"/>
              </a:solidFill>
            </a:endParaRPr>
          </a:p>
          <a:p>
            <a:endParaRPr lang="en-GB" sz="2400" dirty="0" smtClean="0">
              <a:solidFill>
                <a:srgbClr val="FF9900"/>
              </a:solidFill>
            </a:endParaRPr>
          </a:p>
          <a:p>
            <a:endParaRPr lang="en-GB" sz="2800" dirty="0" smtClean="0">
              <a:solidFill>
                <a:srgbClr val="FF99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11560" y="5805264"/>
            <a:ext cx="7731968" cy="838200"/>
          </a:xfrm>
        </p:spPr>
        <p:txBody>
          <a:bodyPr/>
          <a:lstStyle/>
          <a:p>
            <a:pPr algn="ctr"/>
            <a:r>
              <a:rPr lang="en-GB" b="1" i="1" u="sng" dirty="0" smtClean="0">
                <a:solidFill>
                  <a:srgbClr val="FF0000"/>
                </a:solidFill>
              </a:rPr>
              <a:t>Do make sure that you identify the correct exam board!</a:t>
            </a:r>
            <a:endParaRPr lang="en-GB" b="1" i="1" u="sng" dirty="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4770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/>
              <a:t>Revision Sites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9" name="AutoShape 4" descr="Image result for images of students revising cartoon"/>
          <p:cNvSpPr>
            <a:spLocks noGrp="1" noChangeAspect="1" noChangeArrowheads="1"/>
          </p:cNvSpPr>
          <p:nvPr>
            <p:ph type="body" sz="quarter" idx="15"/>
          </p:nvPr>
        </p:nvSpPr>
        <p:spPr bwMode="auto">
          <a:xfrm>
            <a:off x="2667000" y="4581525"/>
            <a:ext cx="6477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76" y="4613846"/>
            <a:ext cx="6624736" cy="1155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71600"/>
            <a:ext cx="5486400" cy="147796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How can you make a difference…..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67000"/>
            <a:ext cx="8458200" cy="4541837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good news is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rgbClr val="FF6600"/>
                </a:solidFill>
              </a:rPr>
              <a:t>that you do not have to be an expert </a:t>
            </a:r>
            <a:r>
              <a:rPr lang="en-GB" dirty="0" smtClean="0">
                <a:solidFill>
                  <a:srgbClr val="00B050"/>
                </a:solidFill>
              </a:rPr>
              <a:t>in any of you son or daughters subjects to make a real </a:t>
            </a:r>
            <a:r>
              <a:rPr lang="en-GB" dirty="0" smtClean="0">
                <a:solidFill>
                  <a:srgbClr val="FF0000"/>
                </a:solidFill>
              </a:rPr>
              <a:t>difference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rgbClr val="FF6600"/>
                </a:solidFill>
              </a:rPr>
              <a:t>and you don’t have to become a </a:t>
            </a:r>
            <a:r>
              <a:rPr lang="en-GB" b="1" u="sng" dirty="0" smtClean="0">
                <a:solidFill>
                  <a:schemeClr val="tx1"/>
                </a:solidFill>
              </a:rPr>
              <a:t>super parent </a:t>
            </a:r>
            <a:r>
              <a:rPr lang="en-GB" dirty="0" smtClean="0">
                <a:solidFill>
                  <a:srgbClr val="00B050"/>
                </a:solidFill>
              </a:rPr>
              <a:t>by giving up your own life and responsibilities….</a:t>
            </a:r>
          </a:p>
          <a:p>
            <a:pPr algn="ctr"/>
            <a:r>
              <a:rPr lang="en-GB" sz="6000" b="1" dirty="0" smtClean="0">
                <a:solidFill>
                  <a:schemeClr val="tx1"/>
                </a:solidFill>
              </a:rPr>
              <a:t>Just be there for them!</a:t>
            </a:r>
            <a:endParaRPr lang="en-GB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sz="4900" dirty="0" smtClean="0">
                <a:solidFill>
                  <a:schemeClr val="tx1"/>
                </a:solidFill>
              </a:rPr>
              <a:t>How you can help to </a:t>
            </a:r>
            <a:r>
              <a:rPr lang="en-GB" dirty="0" smtClean="0">
                <a:solidFill>
                  <a:schemeClr val="tx1"/>
                </a:solidFill>
              </a:rPr>
              <a:t>	</a:t>
            </a:r>
            <a:r>
              <a:rPr lang="en-GB" dirty="0" smtClean="0"/>
              <a:t>         </a:t>
            </a:r>
            <a:r>
              <a:rPr lang="en-GB" u="sng" dirty="0" smtClean="0">
                <a:solidFill>
                  <a:srgbClr val="FF0000"/>
                </a:solidFill>
              </a:rPr>
              <a:t>IGNITE </a:t>
            </a:r>
            <a:r>
              <a:rPr lang="en-GB" u="sng" dirty="0" smtClean="0"/>
              <a:t>their </a:t>
            </a:r>
            <a:r>
              <a:rPr lang="en-GB" u="sng" dirty="0" smtClean="0">
                <a:solidFill>
                  <a:schemeClr val="bg2">
                    <a:lumMod val="75000"/>
                  </a:schemeClr>
                </a:solidFill>
              </a:rPr>
              <a:t>BRAIN!</a:t>
            </a:r>
            <a:br>
              <a:rPr lang="en-GB" u="sng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en-GB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668072" cy="4758605"/>
          </a:xfrm>
        </p:spPr>
        <p:txBody>
          <a:bodyPr>
            <a:normAutofit fontScale="55000" lnSpcReduction="20000"/>
          </a:bodyPr>
          <a:lstStyle/>
          <a:p>
            <a:r>
              <a:rPr lang="en-GB" sz="5100" dirty="0" smtClean="0">
                <a:solidFill>
                  <a:schemeClr val="tx1"/>
                </a:solidFill>
              </a:rPr>
              <a:t>Make sure they have a healthy balanced diet. You are what you eat!</a:t>
            </a:r>
          </a:p>
          <a:p>
            <a:endParaRPr lang="en-GB" sz="5100" dirty="0" smtClean="0">
              <a:solidFill>
                <a:schemeClr val="tx1"/>
              </a:solidFill>
            </a:endParaRPr>
          </a:p>
          <a:p>
            <a:r>
              <a:rPr lang="en-GB" sz="5100" dirty="0" smtClean="0">
                <a:solidFill>
                  <a:schemeClr val="tx1"/>
                </a:solidFill>
              </a:rPr>
              <a:t>Drink plenty of water. 65% of our body is made up of </a:t>
            </a:r>
            <a:r>
              <a:rPr lang="en-GB" sz="5100" b="1" dirty="0" smtClean="0">
                <a:solidFill>
                  <a:schemeClr val="bg2">
                    <a:lumMod val="50000"/>
                  </a:schemeClr>
                </a:solidFill>
              </a:rPr>
              <a:t>water</a:t>
            </a:r>
            <a:r>
              <a:rPr lang="en-GB" sz="5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5100" dirty="0" smtClean="0">
                <a:solidFill>
                  <a:schemeClr val="tx1"/>
                </a:solidFill>
              </a:rPr>
              <a:t>and the brain by 75%. As little as 2% </a:t>
            </a:r>
            <a:r>
              <a:rPr lang="en-GB" sz="5100" b="1" dirty="0" smtClean="0">
                <a:solidFill>
                  <a:schemeClr val="bg2">
                    <a:lumMod val="50000"/>
                  </a:schemeClr>
                </a:solidFill>
              </a:rPr>
              <a:t>dehydration</a:t>
            </a:r>
            <a:r>
              <a:rPr lang="en-GB" sz="5100" dirty="0" smtClean="0">
                <a:solidFill>
                  <a:schemeClr val="tx1"/>
                </a:solidFill>
              </a:rPr>
              <a:t>, that’s less than it takes to feel thirsty – can cause a </a:t>
            </a:r>
            <a:r>
              <a:rPr lang="en-GB" sz="5100" dirty="0" smtClean="0">
                <a:solidFill>
                  <a:srgbClr val="FF0000"/>
                </a:solidFill>
              </a:rPr>
              <a:t>concentration drop </a:t>
            </a:r>
            <a:r>
              <a:rPr lang="en-GB" sz="5100" dirty="0" smtClean="0">
                <a:solidFill>
                  <a:schemeClr val="tx1"/>
                </a:solidFill>
              </a:rPr>
              <a:t>by up to </a:t>
            </a:r>
            <a:r>
              <a:rPr lang="en-GB" sz="5100" dirty="0" smtClean="0">
                <a:solidFill>
                  <a:srgbClr val="FF0000"/>
                </a:solidFill>
              </a:rPr>
              <a:t>20%.</a:t>
            </a:r>
          </a:p>
          <a:p>
            <a:endParaRPr lang="en-GB" sz="5100" dirty="0" smtClean="0">
              <a:solidFill>
                <a:srgbClr val="FF0000"/>
              </a:solidFill>
            </a:endParaRPr>
          </a:p>
          <a:p>
            <a:r>
              <a:rPr lang="en-GB" sz="5100" dirty="0" smtClean="0">
                <a:solidFill>
                  <a:schemeClr val="tx1"/>
                </a:solidFill>
              </a:rPr>
              <a:t>Take regular exercise, make time to socialise, take periodic breaks. At least 10 minutes every hour.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5100" u="sng" dirty="0" smtClean="0">
                <a:solidFill>
                  <a:srgbClr val="00B050"/>
                </a:solidFill>
              </a:rPr>
              <a:t>This will help them to keep focused and disciplined…</a:t>
            </a:r>
            <a:endParaRPr lang="en-GB" sz="5100" u="sng" dirty="0">
              <a:solidFill>
                <a:srgbClr val="00B050"/>
              </a:solidFill>
            </a:endParaRPr>
          </a:p>
          <a:p>
            <a:endParaRPr lang="en-GB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536" y="18326"/>
            <a:ext cx="8208912" cy="203907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Remember to </a:t>
            </a:r>
            <a:r>
              <a:rPr lang="en-US" sz="4000" b="1" dirty="0" smtClean="0">
                <a:solidFill>
                  <a:srgbClr val="FF0000"/>
                </a:solidFill>
              </a:rPr>
              <a:t>ENCOURAGE   </a:t>
            </a:r>
            <a:r>
              <a:rPr lang="en-US" sz="4000" b="1" dirty="0" smtClean="0">
                <a:solidFill>
                  <a:srgbClr val="FFC000"/>
                </a:solidFill>
              </a:rPr>
              <a:t>&amp;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00B050"/>
                </a:solidFill>
              </a:rPr>
              <a:t>REWARD</a:t>
            </a:r>
            <a:r>
              <a:rPr lang="en-US" sz="4000" b="1" dirty="0" smtClean="0"/>
              <a:t> when they have done well!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6679" y="2971800"/>
            <a:ext cx="3629486" cy="340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38400"/>
            <a:ext cx="3635408" cy="272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  <p:pic>
        <p:nvPicPr>
          <p:cNvPr id="10" name="MS90038849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28678" y="5164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9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ermedia.com - draw flow ch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ermedia.com - draw flow ch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661</Words>
  <Application>Microsoft Office PowerPoint</Application>
  <PresentationFormat>On-screen Show (4:3)</PresentationFormat>
  <Paragraphs>71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Franklin Gothic Book</vt:lpstr>
      <vt:lpstr>Franklin Gothic Medium</vt:lpstr>
      <vt:lpstr>Perpetua</vt:lpstr>
      <vt:lpstr>Office Theme</vt:lpstr>
      <vt:lpstr>1_Presentermedia.com - draw flow chat</vt:lpstr>
      <vt:lpstr>2_Presentermedia.com - draw flow chat</vt:lpstr>
      <vt:lpstr>Presentermedia.com - ready to launch - animated</vt:lpstr>
      <vt:lpstr>1_Presentermedia.com - ready to launch - animated</vt:lpstr>
      <vt:lpstr>2_Presentermedia.com - ready to launch - animated</vt:lpstr>
      <vt:lpstr>3_Presentermedia.com - ready to launch - animated</vt:lpstr>
      <vt:lpstr>4_Presentermedia.com - ready to launch - animated</vt:lpstr>
      <vt:lpstr>5_Presentermedia.com - ready to launch - animated</vt:lpstr>
      <vt:lpstr>PowerPoint Presentation</vt:lpstr>
      <vt:lpstr>So how to get started…</vt:lpstr>
      <vt:lpstr>Then Traffic Light! </vt:lpstr>
      <vt:lpstr>Preferred Learning Styles?</vt:lpstr>
      <vt:lpstr>Now to a revision plan……</vt:lpstr>
      <vt:lpstr>Revision Sites </vt:lpstr>
      <vt:lpstr>How can you make a difference…..</vt:lpstr>
      <vt:lpstr>  How you can help to           IGNITE their BRAIN! </vt:lpstr>
      <vt:lpstr>Remember to ENCOURAGE   &amp;  REWARD when they have done well!</vt:lpstr>
      <vt:lpstr>Ready to Launch?!?</vt:lpstr>
      <vt:lpstr>Questions? Comments?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</dc:creator>
  <cp:lastModifiedBy>C Bailey</cp:lastModifiedBy>
  <cp:revision>37</cp:revision>
  <cp:lastPrinted>2019-02-28T10:50:14Z</cp:lastPrinted>
  <dcterms:created xsi:type="dcterms:W3CDTF">2013-01-07T20:35:09Z</dcterms:created>
  <dcterms:modified xsi:type="dcterms:W3CDTF">2020-02-27T13:05:28Z</dcterms:modified>
</cp:coreProperties>
</file>