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57"/>
  </p:notesMasterIdLst>
  <p:handoutMasterIdLst>
    <p:handoutMasterId r:id="rId58"/>
  </p:handoutMasterIdLst>
  <p:sldIdLst>
    <p:sldId id="500" r:id="rId2"/>
    <p:sldId id="479" r:id="rId3"/>
    <p:sldId id="467" r:id="rId4"/>
    <p:sldId id="513" r:id="rId5"/>
    <p:sldId id="477" r:id="rId6"/>
    <p:sldId id="478" r:id="rId7"/>
    <p:sldId id="468" r:id="rId8"/>
    <p:sldId id="469" r:id="rId9"/>
    <p:sldId id="471" r:id="rId10"/>
    <p:sldId id="470" r:id="rId11"/>
    <p:sldId id="499" r:id="rId12"/>
    <p:sldId id="260" r:id="rId13"/>
    <p:sldId id="472" r:id="rId14"/>
    <p:sldId id="475" r:id="rId15"/>
    <p:sldId id="394" r:id="rId16"/>
    <p:sldId id="480" r:id="rId17"/>
    <p:sldId id="503" r:id="rId18"/>
    <p:sldId id="396" r:id="rId19"/>
    <p:sldId id="430" r:id="rId20"/>
    <p:sldId id="354" r:id="rId21"/>
    <p:sldId id="393" r:id="rId22"/>
    <p:sldId id="356" r:id="rId23"/>
    <p:sldId id="355" r:id="rId24"/>
    <p:sldId id="357" r:id="rId25"/>
    <p:sldId id="392" r:id="rId26"/>
    <p:sldId id="481" r:id="rId27"/>
    <p:sldId id="482" r:id="rId28"/>
    <p:sldId id="483" r:id="rId29"/>
    <p:sldId id="440" r:id="rId30"/>
    <p:sldId id="485" r:id="rId31"/>
    <p:sldId id="511" r:id="rId32"/>
    <p:sldId id="504" r:id="rId33"/>
    <p:sldId id="512" r:id="rId34"/>
    <p:sldId id="505" r:id="rId35"/>
    <p:sldId id="506" r:id="rId36"/>
    <p:sldId id="509" r:id="rId37"/>
    <p:sldId id="508" r:id="rId38"/>
    <p:sldId id="510" r:id="rId39"/>
    <p:sldId id="493" r:id="rId40"/>
    <p:sldId id="494" r:id="rId41"/>
    <p:sldId id="501" r:id="rId42"/>
    <p:sldId id="464" r:id="rId43"/>
    <p:sldId id="465" r:id="rId44"/>
    <p:sldId id="495" r:id="rId45"/>
    <p:sldId id="272" r:id="rId46"/>
    <p:sldId id="496" r:id="rId47"/>
    <p:sldId id="268" r:id="rId48"/>
    <p:sldId id="411" r:id="rId49"/>
    <p:sldId id="412" r:id="rId50"/>
    <p:sldId id="413" r:id="rId51"/>
    <p:sldId id="347" r:id="rId52"/>
    <p:sldId id="391" r:id="rId53"/>
    <p:sldId id="502" r:id="rId54"/>
    <p:sldId id="497" r:id="rId55"/>
    <p:sldId id="390" r:id="rId56"/>
  </p:sldIdLst>
  <p:sldSz cx="9144000" cy="6858000" type="screen4x3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333CF1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9" autoAdjust="0"/>
    <p:restoredTop sz="94610" autoAdjust="0"/>
  </p:normalViewPr>
  <p:slideViewPr>
    <p:cSldViewPr>
      <p:cViewPr>
        <p:scale>
          <a:sx n="75" d="100"/>
          <a:sy n="75" d="100"/>
        </p:scale>
        <p:origin x="2118" y="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2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9BC81-73DD-4F87-9A80-FA6AE5EF583F}" type="datetimeFigureOut">
              <a:rPr lang="en-GB" smtClean="0"/>
              <a:pPr/>
              <a:t>16/01/2020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2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E0EDD-7D50-49A3-BDA3-05085FC12A6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437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27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290E4-ADE4-4475-8C56-A82C87F0BF1F}" type="datetimeFigureOut">
              <a:rPr lang="en-GB" smtClean="0"/>
              <a:t>16/01/2020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5963" y="4776789"/>
            <a:ext cx="5330813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270" y="942975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AD1CE-CC6E-4E2C-B1D4-19851A7124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7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B515-8B7B-4539-8D04-6B99FD0CB1F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363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76914-5346-42A7-B33B-6D5AC9B55E0B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443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76914-5346-42A7-B33B-6D5AC9B55E0B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085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76914-5346-42A7-B33B-6D5AC9B55E0B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991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76914-5346-42A7-B33B-6D5AC9B55E0B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729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76914-5346-42A7-B33B-6D5AC9B55E0B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384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76914-5346-42A7-B33B-6D5AC9B55E0B}" type="slidenum">
              <a:rPr lang="en-GB" smtClean="0"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43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76914-5346-42A7-B33B-6D5AC9B55E0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739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76914-5346-42A7-B33B-6D5AC9B55E0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68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76914-5346-42A7-B33B-6D5AC9B55E0B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271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AD1CE-CC6E-4E2C-B1D4-19851A7124C1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822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76914-5346-42A7-B33B-6D5AC9B55E0B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159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76914-5346-42A7-B33B-6D5AC9B55E0B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577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76914-5346-42A7-B33B-6D5AC9B55E0B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323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76914-5346-42A7-B33B-6D5AC9B55E0B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0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29D0B4-C5CA-4D45-905C-FB6B55BD43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76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F502-EF5E-4EB5-90DB-08BA128B3E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8AD7-5853-4559-B8A1-C793499A28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0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9374-01FA-442F-857E-A0B14817E4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8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53C6-2C19-4E0F-BDD0-8896967A6E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56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29CC-D620-4F69-9A12-9D951B70E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51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C3C62-ED1F-4F1B-A38B-FCCBF0171D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64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3508-BE34-4F07-BD53-4B54DD7CE8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6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502E-B041-40B4-A03B-8C4DC8787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9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E7B-4FFA-4388-B5C7-33D1C4B935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77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53E3-D771-4709-A454-6E565FA099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2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111A2645-46A7-4D87-BA76-54A3DB8DC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2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emf"/><Relationship Id="rId10" Type="http://schemas.openxmlformats.org/officeDocument/2006/relationships/image" Target="../media/image14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2001401" y="0"/>
            <a:ext cx="14401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1724254" y="0"/>
            <a:ext cx="144016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1580238" y="0"/>
            <a:ext cx="144016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1857385" y="0"/>
            <a:ext cx="144016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1437126" y="0"/>
            <a:ext cx="144016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1159979" y="0"/>
            <a:ext cx="144016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1015963" y="0"/>
            <a:ext cx="144016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1293110" y="0"/>
            <a:ext cx="144016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879751" y="0"/>
            <a:ext cx="144016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602604" y="0"/>
            <a:ext cx="144016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458588" y="0"/>
            <a:ext cx="144016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735735" y="0"/>
            <a:ext cx="144016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315476" y="0"/>
            <a:ext cx="144016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38329" y="0"/>
            <a:ext cx="144016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-105687" y="0"/>
            <a:ext cx="144016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171460" y="0"/>
            <a:ext cx="144016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9099504" y="0"/>
            <a:ext cx="144016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8822357" y="0"/>
            <a:ext cx="144016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8678341" y="0"/>
            <a:ext cx="144016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8955488" y="0"/>
            <a:ext cx="144016" cy="685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8535229" y="0"/>
            <a:ext cx="144016" cy="685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8258082" y="0"/>
            <a:ext cx="144016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8114066" y="0"/>
            <a:ext cx="144016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8391213" y="0"/>
            <a:ext cx="144016" cy="685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7977854" y="0"/>
            <a:ext cx="144016" cy="6858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7700707" y="0"/>
            <a:ext cx="144016" cy="6858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7556691" y="0"/>
            <a:ext cx="144016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7833838" y="0"/>
            <a:ext cx="144016" cy="685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7413579" y="0"/>
            <a:ext cx="144016" cy="685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7136432" y="0"/>
            <a:ext cx="144016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6992416" y="0"/>
            <a:ext cx="144016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33"/>
          <a:stretch/>
        </p:blipFill>
        <p:spPr>
          <a:xfrm>
            <a:off x="7269563" y="0"/>
            <a:ext cx="14401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17" y="0"/>
            <a:ext cx="4853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3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16" y="504938"/>
            <a:ext cx="8229600" cy="1399032"/>
          </a:xfrm>
        </p:spPr>
        <p:txBody>
          <a:bodyPr>
            <a:normAutofit/>
          </a:bodyPr>
          <a:lstStyle/>
          <a:p>
            <a:r>
              <a:rPr lang="en-GB" b="1" dirty="0"/>
              <a:t>The world beyond Yateley School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816" y="1628800"/>
            <a:ext cx="8229600" cy="45720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Your children will have to remain in Education or training until they are 18. </a:t>
            </a:r>
          </a:p>
          <a:p>
            <a:r>
              <a:rPr lang="en-GB" sz="2800" dirty="0">
                <a:solidFill>
                  <a:schemeClr val="tx1"/>
                </a:solidFill>
              </a:rPr>
              <a:t>The Government believes that adults will be 22-23 years old before they embark upon a career. </a:t>
            </a:r>
          </a:p>
          <a:p>
            <a:r>
              <a:rPr lang="en-GB" sz="2800" dirty="0">
                <a:solidFill>
                  <a:schemeClr val="tx1"/>
                </a:solidFill>
              </a:rPr>
              <a:t>As adults your children will probably change career 2-3 times during their adult lives and have 10-14 jobs by the age of 38. They will work to the age of 70+ before retirement. </a:t>
            </a:r>
          </a:p>
          <a:p>
            <a:r>
              <a:rPr lang="en-GB" sz="2800" dirty="0">
                <a:solidFill>
                  <a:schemeClr val="tx1"/>
                </a:solidFill>
              </a:rPr>
              <a:t>The days of a lifelong career with one company or within one industry have gone. </a:t>
            </a:r>
          </a:p>
          <a:p>
            <a:pPr marL="64008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11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1620" y="2729484"/>
            <a:ext cx="6840760" cy="1399032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are we preparing your children for this uncertain future?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406" y="224274"/>
            <a:ext cx="1498222" cy="10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4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68680" y="1234532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accent2"/>
                </a:solidFill>
              </a:rPr>
              <a:t>All students at Yateley are entitled to a curriculum that is: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64904"/>
            <a:ext cx="8229600" cy="4139952"/>
          </a:xfrm>
        </p:spPr>
        <p:txBody>
          <a:bodyPr>
            <a:normAutofit/>
          </a:bodyPr>
          <a:lstStyle/>
          <a:p>
            <a:pPr marL="34290" indent="0" algn="ctr">
              <a:buNone/>
            </a:pPr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Broad and Balanced</a:t>
            </a:r>
          </a:p>
          <a:p>
            <a:pPr marL="34290" indent="0" algn="ctr">
              <a:buNone/>
            </a:pPr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Relevant</a:t>
            </a:r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4290" indent="0" algn="ctr">
              <a:buNone/>
            </a:pPr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Challenging</a:t>
            </a:r>
          </a:p>
          <a:p>
            <a:pPr marL="34290" indent="0" algn="ctr">
              <a:buNone/>
            </a:pPr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Enjoyable</a:t>
            </a:r>
          </a:p>
          <a:p>
            <a:pPr marL="34290" indent="0" algn="ctr">
              <a:buNone/>
            </a:pPr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Personalised </a:t>
            </a:r>
          </a:p>
          <a:p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406" y="224274"/>
            <a:ext cx="1498222" cy="1064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6696546" cy="1714500"/>
          </a:xfrm>
        </p:spPr>
        <p:txBody>
          <a:bodyPr/>
          <a:lstStyle/>
          <a:p>
            <a:r>
              <a:rPr lang="en-GB" sz="5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Subjects your child must take: The </a:t>
            </a:r>
            <a:r>
              <a:rPr lang="en-GB" sz="5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Core</a:t>
            </a:r>
            <a:endParaRPr lang="en-US" sz="5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533800" y="2132856"/>
            <a:ext cx="8430688" cy="432117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English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Maths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Science 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Further core elements in PSHE including: Citizenship, Sex and Health education, Finance, decision making and RE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406" y="224274"/>
            <a:ext cx="1498222" cy="10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5081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7760"/>
            <a:ext cx="6120680" cy="1399032"/>
          </a:xfrm>
        </p:spPr>
        <p:txBody>
          <a:bodyPr>
            <a:normAutofit/>
          </a:bodyPr>
          <a:lstStyle/>
          <a:p>
            <a:r>
              <a:rPr lang="en-GB" b="1" dirty="0"/>
              <a:t>The number of Subjects your child will study…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116" y="1309236"/>
            <a:ext cx="8899884" cy="4283968"/>
          </a:xfrm>
        </p:spPr>
        <p:txBody>
          <a:bodyPr>
            <a:noAutofit/>
          </a:bodyPr>
          <a:lstStyle/>
          <a:p>
            <a:pPr marL="64008" indent="0"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1x English Language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GCSE</a:t>
            </a:r>
          </a:p>
          <a:p>
            <a:pPr lvl="1"/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1x English Literature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GCSE</a:t>
            </a:r>
          </a:p>
          <a:p>
            <a:pPr lvl="1"/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1x Mathematics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GCSE (some may also do 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Further Maths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/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x Science GCSEs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(Combined Science) 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</a:t>
            </a:r>
          </a:p>
          <a:p>
            <a:pPr marL="205740" lvl="1" indent="0">
              <a:buNone/>
            </a:pP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3 x Science GCSEs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(Physics, Chemistry and Biology)</a:t>
            </a:r>
          </a:p>
          <a:p>
            <a:pPr lvl="1"/>
            <a:endParaRPr lang="en-GB" sz="2800" dirty="0">
              <a:solidFill>
                <a:srgbClr val="0070C0"/>
              </a:solidFill>
            </a:endParaRPr>
          </a:p>
          <a:p>
            <a:pPr lvl="1"/>
            <a:r>
              <a:rPr lang="en-GB" sz="2800" dirty="0">
                <a:solidFill>
                  <a:srgbClr val="0070C0"/>
                </a:solidFill>
              </a:rPr>
              <a:t>Core Physical Education</a:t>
            </a:r>
          </a:p>
          <a:p>
            <a:pPr lvl="1"/>
            <a:r>
              <a:rPr lang="en-GB" sz="2800" dirty="0">
                <a:solidFill>
                  <a:srgbClr val="0070C0"/>
                </a:solidFill>
              </a:rPr>
              <a:t>Core elements of RE, Computing and PSHE</a:t>
            </a:r>
          </a:p>
          <a:p>
            <a:pPr lvl="1"/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05740" lvl="1" indent="0" algn="ctr">
              <a:buNone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Plus </a:t>
            </a:r>
            <a:r>
              <a:rPr lang="en-GB" sz="2800" b="1" dirty="0">
                <a:solidFill>
                  <a:schemeClr val="accent2"/>
                </a:solidFill>
              </a:rPr>
              <a:t>4</a:t>
            </a:r>
            <a:r>
              <a:rPr lang="en-GB" sz="2800" dirty="0">
                <a:solidFill>
                  <a:schemeClr val="accent2"/>
                </a:solidFill>
              </a:rPr>
              <a:t> </a:t>
            </a:r>
            <a:r>
              <a:rPr lang="en-GB" sz="2800" b="1" dirty="0">
                <a:solidFill>
                  <a:schemeClr val="accent2"/>
                </a:solidFill>
              </a:rPr>
              <a:t>OPTION 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courses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406" y="224274"/>
            <a:ext cx="1498222" cy="10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76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 important point: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 choices do not depend on what sets a student is in.</a:t>
            </a:r>
          </a:p>
          <a:p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students have the 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option choices!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406" y="224274"/>
            <a:ext cx="1498222" cy="10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35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20573"/>
            <a:ext cx="7406640" cy="1356360"/>
          </a:xfrm>
        </p:spPr>
        <p:txBody>
          <a:bodyPr/>
          <a:lstStyle/>
          <a:p>
            <a:r>
              <a:rPr lang="en-GB" b="1" dirty="0"/>
              <a:t>Meeting individual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824536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Three separate Sciences and further Maths for some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bespoke programme with some ‘guided choice’ for a few students for whom a full programme of GCSE courses might not be appropriate.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will always meet and discuss any bespoke provision with students and parents!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406" y="224274"/>
            <a:ext cx="1498222" cy="10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9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/>
              <a:t>“IT’S HARDER NOW  </a:t>
            </a:r>
          </a:p>
          <a:p>
            <a:pPr algn="ctr"/>
            <a:r>
              <a:rPr lang="en-GB" sz="11500" b="1" dirty="0"/>
              <a:t>MUM!”</a:t>
            </a:r>
          </a:p>
        </p:txBody>
      </p:sp>
    </p:spTree>
    <p:extLst>
      <p:ext uri="{BB962C8B-B14F-4D97-AF65-F5344CB8AC3E}">
        <p14:creationId xmlns:p14="http://schemas.microsoft.com/office/powerpoint/2010/main" val="2980685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06640" cy="1356360"/>
          </a:xfrm>
        </p:spPr>
        <p:txBody>
          <a:bodyPr/>
          <a:lstStyle/>
          <a:p>
            <a:r>
              <a:rPr lang="en-GB" b="1" dirty="0"/>
              <a:t>The ‘new style’ GCSEs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69" y="1689016"/>
            <a:ext cx="8229600" cy="4487376"/>
          </a:xfrm>
        </p:spPr>
        <p:txBody>
          <a:bodyPr>
            <a:normAutofit/>
          </a:bodyPr>
          <a:lstStyle/>
          <a:p>
            <a:pPr lvl="1"/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More rigorous - harder</a:t>
            </a:r>
          </a:p>
          <a:p>
            <a:pPr lvl="1"/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Bigger – more content</a:t>
            </a:r>
          </a:p>
          <a:p>
            <a:pPr lvl="1"/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Tiers only when necessary</a:t>
            </a:r>
          </a:p>
          <a:p>
            <a:pPr lvl="1"/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Linear with terminal exam – little chance to resit (except English and Maths post 16)</a:t>
            </a:r>
          </a:p>
          <a:p>
            <a:pPr lvl="1"/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coursework except in a few subjects (The Arts, Design Technology, Graphics, Food etc.) </a:t>
            </a:r>
          </a:p>
          <a:p>
            <a:pPr lvl="1"/>
            <a:endParaRPr lang="en-GB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And… a new (</a:t>
            </a:r>
            <a:r>
              <a:rPr lang="en-GB" sz="3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ish</a:t>
            </a:r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!) grading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406" y="224274"/>
            <a:ext cx="1498222" cy="10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41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9155630" cy="638132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1520" y="2146548"/>
            <a:ext cx="8640959" cy="648072"/>
          </a:xfrm>
          <a:prstGeom prst="roundRect">
            <a:avLst/>
          </a:prstGeom>
          <a:noFill/>
          <a:ln w="57150">
            <a:solidFill>
              <a:srgbClr val="333C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4063024" y="2110544"/>
            <a:ext cx="720080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5070375"/>
            <a:ext cx="236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OLD benchmark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2938636"/>
            <a:ext cx="2584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NEW benchmark?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793" y="1358684"/>
            <a:ext cx="4002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Finer grading at the top end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783" y="1213926"/>
            <a:ext cx="9036496" cy="707886"/>
          </a:xfrm>
          <a:prstGeom prst="rect">
            <a:avLst/>
          </a:prstGeom>
          <a:effectLst>
            <a:glow rad="101600">
              <a:schemeClr val="accent5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5 = ‘Strong pass’ 		4 = ‘Standard pass’</a:t>
            </a:r>
          </a:p>
        </p:txBody>
      </p:sp>
      <p:sp>
        <p:nvSpPr>
          <p:cNvPr id="11" name="Oval 10"/>
          <p:cNvSpPr/>
          <p:nvPr/>
        </p:nvSpPr>
        <p:spPr>
          <a:xfrm>
            <a:off x="3275856" y="2110544"/>
            <a:ext cx="720080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9090" t="2314" r="22069" b="89085"/>
          <a:stretch/>
        </p:blipFill>
        <p:spPr>
          <a:xfrm>
            <a:off x="3910276" y="580895"/>
            <a:ext cx="2029876" cy="504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59090" t="2314" r="22069" b="89085"/>
          <a:stretch/>
        </p:blipFill>
        <p:spPr>
          <a:xfrm>
            <a:off x="251520" y="5940736"/>
            <a:ext cx="8625953" cy="5040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77951" y="5221796"/>
            <a:ext cx="720080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59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1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10964"/>
            <a:ext cx="7406640" cy="1356360"/>
          </a:xfrm>
        </p:spPr>
        <p:txBody>
          <a:bodyPr/>
          <a:lstStyle/>
          <a:p>
            <a:r>
              <a:rPr lang="en-GB" sz="4800" b="1" dirty="0"/>
              <a:t>Key dates for your diary</a:t>
            </a:r>
            <a:endParaRPr lang="en-US" sz="4800" b="1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1722437"/>
            <a:ext cx="8964488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GB" sz="4000" b="1" dirty="0"/>
          </a:p>
          <a:p>
            <a:pPr marL="34290" indent="0" algn="ctr">
              <a:lnSpc>
                <a:spcPct val="90000"/>
              </a:lnSpc>
              <a:buNone/>
            </a:pPr>
            <a:r>
              <a:rPr lang="en-GB" sz="4000" b="1" dirty="0">
                <a:solidFill>
                  <a:schemeClr val="tx1"/>
                </a:solidFill>
              </a:rPr>
              <a:t>Thursday 23 January</a:t>
            </a:r>
          </a:p>
          <a:p>
            <a:pPr marL="205740" lvl="1" indent="0" algn="ctr">
              <a:lnSpc>
                <a:spcPct val="90000"/>
              </a:lnSpc>
              <a:buNone/>
            </a:pPr>
            <a:r>
              <a:rPr lang="en-GB" sz="3600" b="1" dirty="0">
                <a:solidFill>
                  <a:schemeClr val="accent2"/>
                </a:solidFill>
              </a:rPr>
              <a:t>Subject Review Evening</a:t>
            </a:r>
          </a:p>
          <a:p>
            <a:pPr marL="34290" indent="0" algn="ctr">
              <a:buNone/>
            </a:pPr>
            <a:endParaRPr lang="en-GB" sz="4000" b="1" dirty="0">
              <a:solidFill>
                <a:schemeClr val="tx1"/>
              </a:solidFill>
            </a:endParaRPr>
          </a:p>
          <a:p>
            <a:pPr marL="34290" indent="0" algn="ctr">
              <a:lnSpc>
                <a:spcPct val="90000"/>
              </a:lnSpc>
              <a:buNone/>
            </a:pPr>
            <a:r>
              <a:rPr lang="en-GB" sz="4000" b="1" dirty="0">
                <a:solidFill>
                  <a:schemeClr val="tx1"/>
                </a:solidFill>
              </a:rPr>
              <a:t>Friday 24 January to Friday 31 January</a:t>
            </a:r>
          </a:p>
          <a:p>
            <a:pPr marL="205740" lvl="1" indent="0" algn="ctr">
              <a:lnSpc>
                <a:spcPct val="90000"/>
              </a:lnSpc>
              <a:buNone/>
            </a:pPr>
            <a:r>
              <a:rPr lang="en-GB" sz="3600" b="1" dirty="0">
                <a:solidFill>
                  <a:schemeClr val="accent2"/>
                </a:solidFill>
              </a:rPr>
              <a:t>Options Selection (Online)</a:t>
            </a:r>
          </a:p>
          <a:p>
            <a:pPr>
              <a:lnSpc>
                <a:spcPct val="90000"/>
              </a:lnSpc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406" y="224274"/>
            <a:ext cx="1498222" cy="10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6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56" y="260648"/>
            <a:ext cx="8435280" cy="1399032"/>
          </a:xfrm>
        </p:spPr>
        <p:txBody>
          <a:bodyPr>
            <a:noAutofit/>
          </a:bodyPr>
          <a:lstStyle/>
          <a:p>
            <a:r>
              <a:rPr lang="en-GB" sz="4400" b="1" dirty="0"/>
              <a:t>New performance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18457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or more A* to C including English and Maths is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main measure of  attainment</a:t>
            </a:r>
          </a:p>
          <a:p>
            <a:pPr marL="64008" indent="0" algn="ctr">
              <a:buNone/>
            </a:pP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4008" indent="0" algn="ctr">
              <a:buNone/>
            </a:pP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NOW</a:t>
            </a:r>
          </a:p>
          <a:p>
            <a:pPr marL="64008" indent="0" algn="ctr">
              <a:buNone/>
            </a:pP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8358" indent="-514350">
              <a:buFont typeface="+mj-lt"/>
              <a:buAutoNum type="arabicPeriod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Grade 4 (‘standard pass’) and 5 (‘strong pass’) in English and Maths</a:t>
            </a:r>
          </a:p>
          <a:p>
            <a:pPr marL="578358" indent="-514350">
              <a:buFont typeface="+mj-lt"/>
              <a:buAutoNum type="arabicPeriod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EBacc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measure - a suite of specific subjects at grade 5 or above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406" y="224274"/>
            <a:ext cx="1498222" cy="10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58119" y="476672"/>
            <a:ext cx="5832648" cy="1399032"/>
          </a:xfrm>
        </p:spPr>
        <p:txBody>
          <a:bodyPr>
            <a:normAutofit/>
          </a:bodyPr>
          <a:lstStyle/>
          <a:p>
            <a:r>
              <a:rPr lang="en-GB" b="1" dirty="0"/>
              <a:t>1. Grade 4 and 5 in English and Maths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57251" y="2057400"/>
            <a:ext cx="7603181" cy="40386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Grades 4/5 in English and Maths remain a key standard</a:t>
            </a: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will continue to be a key minimum requirement for many courses, apprenticeships &amp; jobs</a:t>
            </a: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Grade 5 is aligned with the average performance from high flying countries in international league tables</a:t>
            </a: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‘Raising the bar’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406" y="224274"/>
            <a:ext cx="1498222" cy="10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90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507288" cy="713234"/>
          </a:xfrm>
        </p:spPr>
        <p:txBody>
          <a:bodyPr>
            <a:normAutofit/>
          </a:bodyPr>
          <a:lstStyle/>
          <a:p>
            <a:r>
              <a:rPr lang="en-GB" dirty="0"/>
              <a:t>2. Progress in the </a:t>
            </a:r>
            <a:r>
              <a:rPr lang="en-GB" b="1" dirty="0"/>
              <a:t>‘BEST 8’ </a:t>
            </a:r>
            <a:r>
              <a:rPr lang="en-GB" dirty="0"/>
              <a:t>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544616"/>
          </a:xfrm>
        </p:spPr>
        <p:txBody>
          <a:bodyPr>
            <a:noAutofit/>
          </a:bodyPr>
          <a:lstStyle/>
          <a:p>
            <a:r>
              <a:rPr lang="en-GB" dirty="0"/>
              <a:t>The ‘best 8’ is an important measure for both your child and us.</a:t>
            </a:r>
          </a:p>
          <a:p>
            <a:r>
              <a:rPr lang="en-GB" dirty="0"/>
              <a:t>The ‘best 8’ subjects </a:t>
            </a:r>
            <a:r>
              <a:rPr lang="en-GB" b="1" dirty="0"/>
              <a:t>have</a:t>
            </a:r>
            <a:r>
              <a:rPr lang="en-GB" dirty="0"/>
              <a:t> to include </a:t>
            </a:r>
            <a:r>
              <a:rPr lang="en-GB" b="1" dirty="0"/>
              <a:t>5 of the EBacc subjects</a:t>
            </a:r>
            <a:r>
              <a:rPr lang="en-GB" dirty="0"/>
              <a:t> and </a:t>
            </a:r>
            <a:r>
              <a:rPr lang="en-GB" b="1" dirty="0"/>
              <a:t>3 others</a:t>
            </a:r>
          </a:p>
          <a:p>
            <a:r>
              <a:rPr lang="en-GB" dirty="0"/>
              <a:t>We already do English, Maths and at least two Sciences = 4 Ebacc subjects</a:t>
            </a:r>
          </a:p>
          <a:p>
            <a:r>
              <a:rPr lang="en-GB" dirty="0"/>
              <a:t>Students will need to pick one more.</a:t>
            </a:r>
          </a:p>
          <a:p>
            <a:pPr marL="64008" indent="0">
              <a:buNone/>
            </a:pPr>
            <a:r>
              <a:rPr lang="en-GB" dirty="0"/>
              <a:t>As a result nearly all our students will now be required to study at least one of:</a:t>
            </a:r>
          </a:p>
          <a:p>
            <a:pPr marL="64008" indent="0">
              <a:buNone/>
            </a:pPr>
            <a:r>
              <a:rPr lang="en-GB" dirty="0"/>
              <a:t>FRENCH, SPANISH, HISTORY, GEOGRAPHY</a:t>
            </a:r>
          </a:p>
        </p:txBody>
      </p:sp>
    </p:spTree>
    <p:extLst>
      <p:ext uri="{BB962C8B-B14F-4D97-AF65-F5344CB8AC3E}">
        <p14:creationId xmlns:p14="http://schemas.microsoft.com/office/powerpoint/2010/main" val="163093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904656" cy="1399032"/>
          </a:xfrm>
        </p:spPr>
        <p:txBody>
          <a:bodyPr/>
          <a:lstStyle/>
          <a:p>
            <a:r>
              <a:rPr lang="en-GB" b="1" dirty="0"/>
              <a:t>2. The </a:t>
            </a:r>
            <a:r>
              <a:rPr lang="en-GB" b="1" dirty="0" err="1"/>
              <a:t>Ebacc</a:t>
            </a:r>
            <a:r>
              <a:rPr lang="en-GB" b="1" dirty="0"/>
              <a:t>: </a:t>
            </a:r>
            <a:br>
              <a:rPr lang="en-GB" b="1" dirty="0"/>
            </a:br>
            <a:r>
              <a:rPr lang="en-GB" sz="2400" b="1" dirty="0">
                <a:solidFill>
                  <a:schemeClr val="accent2"/>
                </a:solidFill>
              </a:rPr>
              <a:t>it is a performance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33" y="1700808"/>
            <a:ext cx="8483422" cy="4680520"/>
          </a:xfrm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English Baccalaureate (</a:t>
            </a:r>
            <a:r>
              <a:rPr lang="en-GB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Ebacc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34290" indent="0">
              <a:buNone/>
            </a:pP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is a collection of subjects a student can study. Achieved when:</a:t>
            </a:r>
          </a:p>
          <a:p>
            <a:pPr lvl="1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Grade 5 (or above) in English, Maths, Two Sciences, a Language and either History or Geography</a:t>
            </a:r>
          </a:p>
          <a:p>
            <a:pPr lvl="1"/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" indent="0" algn="ctr">
              <a:buNone/>
            </a:pPr>
            <a:r>
              <a:rPr lang="en-GB" sz="2400" b="1" dirty="0">
                <a:solidFill>
                  <a:schemeClr val="accent2"/>
                </a:solidFill>
              </a:rPr>
              <a:t>‘The English Baccalaureate (EBacc) is a School performance measure, not a qualification. It is not compulsory’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DfE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Universities have not made the EBacc a part of their admissions criteria nor have any local post-16 providers (including Yateley)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406" y="224274"/>
            <a:ext cx="1498222" cy="10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06640" cy="1356360"/>
          </a:xfrm>
        </p:spPr>
        <p:txBody>
          <a:bodyPr/>
          <a:lstStyle/>
          <a:p>
            <a:r>
              <a:rPr lang="en-GB" b="1" dirty="0"/>
              <a:t>Our view on the </a:t>
            </a:r>
            <a:r>
              <a:rPr lang="en-GB" b="1" dirty="0" err="1"/>
              <a:t>Ebacc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772816"/>
            <a:ext cx="8075240" cy="5085184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support the idea of a 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broad and balanced curriculum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that has some flexibility to meet the needs and aspirations of all our students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want students to have choice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Studying the EBacc subjects alongside one of the Arts and a Technology subject would provide breadth and balance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" indent="0">
              <a:buNone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</a:t>
            </a:r>
            <a:r>
              <a:rPr lang="en-GB" sz="2400" b="1" dirty="0">
                <a:solidFill>
                  <a:srgbClr val="C00000"/>
                </a:solidFill>
              </a:rPr>
              <a:t>will not 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insist on students doing the full suite of Ebacc subjects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406" y="224274"/>
            <a:ext cx="1498222" cy="10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0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however……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Students should consider studying the Ebacc suite of subjects if they are thinking about </a:t>
            </a:r>
            <a:r>
              <a:rPr lang="en-GB" sz="3200" b="1" dirty="0"/>
              <a:t>some</a:t>
            </a:r>
            <a:r>
              <a:rPr lang="en-GB" sz="3200" dirty="0"/>
              <a:t> higher education courses in the future as they are seen by many as more ‘academic’. </a:t>
            </a:r>
          </a:p>
          <a:p>
            <a:r>
              <a:rPr lang="en-GB" sz="3200" dirty="0"/>
              <a:t>They can study these subjects </a:t>
            </a:r>
            <a:r>
              <a:rPr lang="en-GB" sz="3200" b="1" u="sng" dirty="0"/>
              <a:t>if they want to.</a:t>
            </a:r>
          </a:p>
        </p:txBody>
      </p:sp>
    </p:spTree>
    <p:extLst>
      <p:ext uri="{BB962C8B-B14F-4D97-AF65-F5344CB8AC3E}">
        <p14:creationId xmlns:p14="http://schemas.microsoft.com/office/powerpoint/2010/main" val="2957523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CutO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rgbClr val="FF0000"/>
                </a:solidFill>
              </a:rPr>
              <a:t>The Choices</a:t>
            </a:r>
          </a:p>
        </p:txBody>
      </p:sp>
    </p:spTree>
    <p:extLst>
      <p:ext uri="{BB962C8B-B14F-4D97-AF65-F5344CB8AC3E}">
        <p14:creationId xmlns:p14="http://schemas.microsoft.com/office/powerpoint/2010/main" val="924162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83" y="0"/>
            <a:ext cx="8715404" cy="83671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Four Curriculum Areas </a:t>
            </a:r>
            <a:endParaRPr lang="en-US" sz="3600" dirty="0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1858" y="668022"/>
            <a:ext cx="3314697" cy="2570181"/>
          </a:xfrm>
          <a:prstGeom prst="rect">
            <a:avLst/>
          </a:prstGeom>
          <a:solidFill>
            <a:schemeClr val="accent4"/>
          </a:solidFill>
          <a:ln w="9525">
            <a:miter lim="800000"/>
            <a:headEnd/>
            <a:tailEnd/>
          </a:ln>
          <a:effectLst/>
          <a:scene3d>
            <a:camera prst="legacyPerspectiveBottomRight"/>
            <a:lightRig rig="legacyFlat3" dir="t"/>
          </a:scene3d>
          <a:sp3d extrusionH="36306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Arts Subjects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Art and Design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Dance	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Drama 	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GCSE PE/Sport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Music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5333260" y="668022"/>
            <a:ext cx="3413162" cy="2498743"/>
          </a:xfrm>
          <a:prstGeom prst="rect">
            <a:avLst/>
          </a:prstGeom>
          <a:solidFill>
            <a:schemeClr val="accent5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36306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Humanities Subjects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History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Geography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Religious Studies</a:t>
            </a: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467544" y="4003380"/>
            <a:ext cx="3602035" cy="2593972"/>
          </a:xfrm>
          <a:prstGeom prst="rect">
            <a:avLst/>
          </a:prstGeom>
          <a:solidFill>
            <a:srgbClr val="00B05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Technology Subjects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Food/Catering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Graphics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3D Design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5396766" y="4146255"/>
            <a:ext cx="3349655" cy="2451097"/>
          </a:xfrm>
          <a:prstGeom prst="rect">
            <a:avLst/>
          </a:prstGeom>
          <a:solidFill>
            <a:srgbClr val="FFC000"/>
          </a:solidFill>
          <a:ln w="9525">
            <a:miter lim="800000"/>
            <a:headEnd/>
            <a:tailEnd/>
          </a:ln>
          <a:effectLst/>
          <a:scene3d>
            <a:camera prst="legacyPerspectiveTopLef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Communication &amp;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Languages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French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Spanish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/>
            <a:endParaRPr lang="en-US" sz="2000" dirty="0">
              <a:latin typeface="Tahoma" pitchFamily="34" charset="0"/>
            </a:endParaRP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3100490" y="2730657"/>
            <a:ext cx="2958129" cy="18347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GB" sz="2400" b="1" dirty="0">
              <a:solidFill>
                <a:srgbClr val="FFFFFF"/>
              </a:solidFill>
              <a:latin typeface="Tahoma" pitchFamily="34" charset="0"/>
            </a:endParaRPr>
          </a:p>
          <a:p>
            <a:pPr algn="ctr"/>
            <a:endParaRPr lang="en-GB" sz="2400" b="1" dirty="0">
              <a:solidFill>
                <a:srgbClr val="FFFFFF"/>
              </a:solidFill>
              <a:latin typeface="Tahoma" pitchFamily="34" charset="0"/>
            </a:endParaRPr>
          </a:p>
          <a:p>
            <a:pPr algn="ctr"/>
            <a:r>
              <a:rPr lang="en-GB" sz="2400" b="1" dirty="0">
                <a:latin typeface="Tahoma" pitchFamily="34" charset="0"/>
              </a:rPr>
              <a:t>Plus</a:t>
            </a:r>
            <a:r>
              <a:rPr lang="en-GB" b="1" dirty="0">
                <a:latin typeface="Tahoma" pitchFamily="34" charset="0"/>
              </a:rPr>
              <a:t>: </a:t>
            </a:r>
          </a:p>
          <a:p>
            <a:pPr algn="ctr"/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Child Development</a:t>
            </a:r>
          </a:p>
          <a:p>
            <a:pPr algn="ctr"/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Business Studies</a:t>
            </a:r>
          </a:p>
          <a:p>
            <a:pPr algn="ctr"/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BTEC Enterprise</a:t>
            </a:r>
          </a:p>
          <a:p>
            <a:pPr algn="ctr"/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Computer Science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/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/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/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434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nimBg="1"/>
      <p:bldP spid="93188" grpId="0" animBg="1"/>
      <p:bldP spid="93189" grpId="0" animBg="1"/>
      <p:bldP spid="93190" grpId="0" animBg="1"/>
      <p:bldP spid="9319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0" y="185869"/>
            <a:ext cx="9144000" cy="81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en-GB" sz="53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Three Pathways</a:t>
            </a:r>
            <a:endParaRPr lang="en-US" sz="53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4193704" y="1019042"/>
            <a:ext cx="2736304" cy="208823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36306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Tahoma" pitchFamily="34" charset="0"/>
              </a:rPr>
              <a:t>2. Specialist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ahoma" pitchFamily="34" charset="0"/>
              </a:rPr>
              <a:t>Two from one area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ahoma" pitchFamily="34" charset="0"/>
              </a:rPr>
              <a:t>+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ahoma" pitchFamily="34" charset="0"/>
              </a:rPr>
              <a:t>Two other choices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en-GB" dirty="0">
              <a:latin typeface="Tahoma" pitchFamily="34" charset="0"/>
            </a:endParaRPr>
          </a:p>
          <a:p>
            <a:pPr algn="ctr"/>
            <a:endParaRPr lang="en-US" dirty="0">
              <a:latin typeface="Tahoma" pitchFamily="34" charset="0"/>
            </a:endParaRPr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448117" y="3717032"/>
            <a:ext cx="3024336" cy="2880319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3630600" prstMaterial="legacyMatte">
            <a:bevelT w="13500" h="13500" prst="angle"/>
            <a:bevelB w="13500" h="13500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Tahoma" pitchFamily="34" charset="0"/>
              </a:rPr>
              <a:t>3. Work Related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Business/Enterprise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 Development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Computing Science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 Design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Graphics, 3D Design)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GCSE PE/BTEC Sport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716016" y="3940446"/>
            <a:ext cx="4427984" cy="2917554"/>
          </a:xfrm>
          <a:prstGeom prst="rect">
            <a:avLst/>
          </a:prstGeom>
        </p:spPr>
      </p:pic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520125" y="997465"/>
            <a:ext cx="2952328" cy="208823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BottomRight"/>
            <a:lightRig rig="legacyFlat3" dir="t"/>
          </a:scene3d>
          <a:sp3d extrusionH="36306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Tahoma" pitchFamily="34" charset="0"/>
              </a:rPr>
              <a:t>1. Non Specialist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ahoma" pitchFamily="34" charset="0"/>
              </a:rPr>
              <a:t>A Humanities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ahoma" pitchFamily="34" charset="0"/>
              </a:rPr>
              <a:t>A Language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ahoma" pitchFamily="34" charset="0"/>
              </a:rPr>
              <a:t>A Technology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ahoma" pitchFamily="34" charset="0"/>
              </a:rPr>
              <a:t>An Arts</a:t>
            </a:r>
          </a:p>
          <a:p>
            <a:pPr algn="ctr"/>
            <a:endParaRPr lang="en-US" dirty="0"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406" y="224274"/>
            <a:ext cx="1498222" cy="10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3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9" grpId="0" animBg="1"/>
      <p:bldP spid="114700" grpId="0" animBg="1"/>
      <p:bldP spid="11469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785794"/>
            <a:ext cx="8546947" cy="1736725"/>
          </a:xfrm>
        </p:spPr>
        <p:txBody>
          <a:bodyPr>
            <a:normAutofit/>
          </a:bodyPr>
          <a:lstStyle/>
          <a:p>
            <a:r>
              <a:rPr lang="en-GB" sz="6000" dirty="0"/>
              <a:t>Making the Choices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24593" y="4221088"/>
            <a:ext cx="7056784" cy="2012234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bg2">
                    <a:lumMod val="25000"/>
                  </a:schemeClr>
                </a:solidFill>
              </a:rPr>
              <a:t>Your child has FOUR choices to make…</a:t>
            </a:r>
          </a:p>
        </p:txBody>
      </p:sp>
    </p:spTree>
    <p:extLst>
      <p:ext uri="{BB962C8B-B14F-4D97-AF65-F5344CB8AC3E}">
        <p14:creationId xmlns:p14="http://schemas.microsoft.com/office/powerpoint/2010/main" val="367067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1628800"/>
            <a:ext cx="4572000" cy="32624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en-GB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Exams change…</a:t>
            </a:r>
          </a:p>
          <a:p>
            <a:pPr algn="ctr"/>
            <a:endParaRPr lang="en-GB" sz="4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…but school is still school!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406" y="224274"/>
            <a:ext cx="1498222" cy="10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4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425652"/>
              </p:ext>
            </p:extLst>
          </p:nvPr>
        </p:nvGraphicFramePr>
        <p:xfrm>
          <a:off x="323528" y="332656"/>
          <a:ext cx="4352325" cy="6152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Acrobat Document" r:id="rId4" imgW="5667300" imgH="8010435" progId="Acrobat.Document.DC">
                  <p:embed/>
                </p:oleObj>
              </mc:Choice>
              <mc:Fallback>
                <p:oleObj name="Acrobat Document" r:id="rId4" imgW="5667300" imgH="801043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332656"/>
                        <a:ext cx="4352325" cy="6152376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9" descr="Image result for email icon app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40" y="275396"/>
            <a:ext cx="864431" cy="8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323381"/>
              </p:ext>
            </p:extLst>
          </p:nvPr>
        </p:nvGraphicFramePr>
        <p:xfrm>
          <a:off x="6532532" y="1803686"/>
          <a:ext cx="739350" cy="1045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Acrobat Document" r:id="rId7" imgW="5667300" imgH="8010435" progId="Acrobat.Document.DC">
                  <p:embed/>
                </p:oleObj>
              </mc:Choice>
              <mc:Fallback>
                <p:oleObj name="Acrobat Document" r:id="rId7" imgW="5667300" imgH="8010435" progId="Acrobat.Document.DC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32532" y="1803686"/>
                        <a:ext cx="739350" cy="104513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t="4640"/>
          <a:stretch/>
        </p:blipFill>
        <p:spPr>
          <a:xfrm>
            <a:off x="6126932" y="3603885"/>
            <a:ext cx="1570655" cy="9361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Plus 3"/>
          <p:cNvSpPr/>
          <p:nvPr/>
        </p:nvSpPr>
        <p:spPr>
          <a:xfrm>
            <a:off x="6624228" y="1174125"/>
            <a:ext cx="504056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lus 7"/>
          <p:cNvSpPr/>
          <p:nvPr/>
        </p:nvSpPr>
        <p:spPr>
          <a:xfrm>
            <a:off x="6660232" y="2974324"/>
            <a:ext cx="504056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us 8"/>
          <p:cNvSpPr/>
          <p:nvPr/>
        </p:nvSpPr>
        <p:spPr>
          <a:xfrm>
            <a:off x="6660232" y="4660985"/>
            <a:ext cx="504056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73" y="5295055"/>
            <a:ext cx="731068" cy="10966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66" y="5292138"/>
            <a:ext cx="768596" cy="10995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252" y="5292138"/>
            <a:ext cx="733013" cy="10995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43" name="Picture 19" descr="Image result for twitter ic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052" y="371193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Image result for facebook ic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643" y="3765936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lus 13"/>
          <p:cNvSpPr/>
          <p:nvPr/>
        </p:nvSpPr>
        <p:spPr>
          <a:xfrm>
            <a:off x="5646909" y="3819908"/>
            <a:ext cx="504056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lus 14"/>
          <p:cNvSpPr/>
          <p:nvPr/>
        </p:nvSpPr>
        <p:spPr>
          <a:xfrm>
            <a:off x="7697587" y="3819908"/>
            <a:ext cx="504056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309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capita sims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0" b="13316"/>
          <a:stretch/>
        </p:blipFill>
        <p:spPr bwMode="auto">
          <a:xfrm>
            <a:off x="323528" y="1412776"/>
            <a:ext cx="836075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233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apita sims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0" b="13316"/>
          <a:stretch/>
        </p:blipFill>
        <p:spPr bwMode="auto">
          <a:xfrm>
            <a:off x="251521" y="260648"/>
            <a:ext cx="2160240" cy="10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an at computer icon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9" t="9133" r="23561" b="9267"/>
          <a:stretch/>
        </p:blipFill>
        <p:spPr bwMode="auto">
          <a:xfrm>
            <a:off x="683568" y="3215598"/>
            <a:ext cx="1872207" cy="151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1" y="1844824"/>
            <a:ext cx="8640959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Friday 24 January 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8" y="5181194"/>
            <a:ext cx="2520279" cy="12001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Email invite sent to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resident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parent only</a:t>
            </a:r>
          </a:p>
        </p:txBody>
      </p:sp>
      <p:pic>
        <p:nvPicPr>
          <p:cNvPr id="2058" name="Picture 10" descr="Image result for unique code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935" y="3215599"/>
            <a:ext cx="1752129" cy="145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311861" y="5181194"/>
            <a:ext cx="2520279" cy="12001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and parent receive unique code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28184" y="5182310"/>
            <a:ext cx="2520279" cy="12001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Visit SIMS Options Online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40551" t="23931" r="41600" b="58690"/>
          <a:stretch/>
        </p:blipFill>
        <p:spPr>
          <a:xfrm>
            <a:off x="6228184" y="3203798"/>
            <a:ext cx="2520279" cy="148251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13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apita sims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0" b="13316"/>
          <a:stretch/>
        </p:blipFill>
        <p:spPr bwMode="auto">
          <a:xfrm>
            <a:off x="251521" y="260648"/>
            <a:ext cx="2160240" cy="10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325" t="23931" r="26762" b="14373"/>
          <a:stretch/>
        </p:blipFill>
        <p:spPr>
          <a:xfrm>
            <a:off x="1763688" y="1283941"/>
            <a:ext cx="5904656" cy="459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5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975" t="25669" r="29001" b="31752"/>
          <a:stretch/>
        </p:blipFill>
        <p:spPr>
          <a:xfrm>
            <a:off x="395536" y="1484784"/>
            <a:ext cx="8389440" cy="4070125"/>
          </a:xfrm>
          <a:prstGeom prst="rect">
            <a:avLst/>
          </a:prstGeom>
        </p:spPr>
      </p:pic>
      <p:pic>
        <p:nvPicPr>
          <p:cNvPr id="3" name="Picture 2" descr="Image result for capita sims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0" b="13316"/>
          <a:stretch/>
        </p:blipFill>
        <p:spPr bwMode="auto">
          <a:xfrm>
            <a:off x="251521" y="260648"/>
            <a:ext cx="2160240" cy="10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676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975" t="13880" r="29000" b="9680"/>
          <a:stretch/>
        </p:blipFill>
        <p:spPr>
          <a:xfrm>
            <a:off x="1115616" y="260648"/>
            <a:ext cx="6912768" cy="622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00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975" t="13880" r="29000" b="9680"/>
          <a:stretch/>
        </p:blipFill>
        <p:spPr>
          <a:xfrm>
            <a:off x="1115616" y="260648"/>
            <a:ext cx="6912768" cy="6228335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 rot="18123080">
            <a:off x="2762417" y="2074137"/>
            <a:ext cx="720080" cy="156599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3973178">
            <a:off x="2749344" y="741277"/>
            <a:ext cx="720080" cy="156599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578" t="34103" r="64751" b="62362"/>
          <a:stretch/>
        </p:blipFill>
        <p:spPr>
          <a:xfrm>
            <a:off x="2771800" y="759396"/>
            <a:ext cx="5976664" cy="79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479" t="37921" r="67260" b="58544"/>
          <a:stretch/>
        </p:blipFill>
        <p:spPr>
          <a:xfrm>
            <a:off x="3419872" y="2978771"/>
            <a:ext cx="5112568" cy="79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7377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925" t="53360" r="45010" b="441"/>
          <a:stretch/>
        </p:blipFill>
        <p:spPr>
          <a:xfrm>
            <a:off x="632477" y="440668"/>
            <a:ext cx="7879046" cy="59766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8461" y="3573016"/>
            <a:ext cx="3075427" cy="108012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124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925" t="53360" r="45010" b="441"/>
          <a:stretch/>
        </p:blipFill>
        <p:spPr>
          <a:xfrm>
            <a:off x="632477" y="440668"/>
            <a:ext cx="7879046" cy="5976664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 rot="13973178">
            <a:off x="2677337" y="3042046"/>
            <a:ext cx="720080" cy="156599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5613" r="84250" b="31353"/>
          <a:stretch/>
        </p:blipFill>
        <p:spPr>
          <a:xfrm>
            <a:off x="2937585" y="1052736"/>
            <a:ext cx="5544616" cy="2772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00526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GB" sz="7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So, just to make things clear...</a:t>
            </a:r>
          </a:p>
        </p:txBody>
      </p:sp>
    </p:spTree>
    <p:extLst>
      <p:ext uri="{BB962C8B-B14F-4D97-AF65-F5344CB8AC3E}">
        <p14:creationId xmlns:p14="http://schemas.microsoft.com/office/powerpoint/2010/main" val="411652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1628800"/>
            <a:ext cx="4572000" cy="32624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en-GB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Many of today’s most in-demand jobs didn’t exist in 10 years ago.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406" y="224274"/>
            <a:ext cx="1498222" cy="10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1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30139" y="404664"/>
            <a:ext cx="8487830" cy="1399032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Subject combinations your child will not be allowed to choose</a:t>
            </a:r>
            <a:endParaRPr lang="en-US" sz="48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30138" y="2276872"/>
            <a:ext cx="8190333" cy="4567384"/>
          </a:xfrm>
        </p:spPr>
        <p:txBody>
          <a:bodyPr>
            <a:normAutofit/>
          </a:bodyPr>
          <a:lstStyle/>
          <a:p>
            <a:pPr marL="548640" indent="-514350">
              <a:buFont typeface="+mj-lt"/>
              <a:buAutoNum type="arabicPeriod"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Food Technology 	+ 	Catering</a:t>
            </a:r>
          </a:p>
          <a:p>
            <a:pPr marL="548640" indent="-514350">
              <a:buFont typeface="+mj-lt"/>
              <a:buAutoNum type="arabicPeriod"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Graphics 			+ 	3D Product Design</a:t>
            </a:r>
          </a:p>
          <a:p>
            <a:pPr marL="548640" indent="-514350">
              <a:buFont typeface="+mj-lt"/>
              <a:buAutoNum type="arabicPeriod"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GCSE PE 			+ 	BTEC Sport</a:t>
            </a:r>
          </a:p>
          <a:p>
            <a:pPr marL="548640" indent="-514350">
              <a:buFont typeface="+mj-lt"/>
              <a:buAutoNum type="arabicPeriod"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 Studies 		+	BTEC Enterprise</a:t>
            </a:r>
          </a:p>
        </p:txBody>
      </p:sp>
    </p:spTree>
    <p:extLst>
      <p:ext uri="{BB962C8B-B14F-4D97-AF65-F5344CB8AC3E}">
        <p14:creationId xmlns:p14="http://schemas.microsoft.com/office/powerpoint/2010/main" val="358796876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6571" y="301776"/>
            <a:ext cx="8487830" cy="1399032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Subject combinations your child will not be allowed to choose</a:t>
            </a:r>
            <a:endParaRPr lang="en-US" sz="48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30139" y="1844824"/>
            <a:ext cx="7929562" cy="4999432"/>
          </a:xfrm>
        </p:spPr>
        <p:txBody>
          <a:bodyPr>
            <a:normAutofit/>
          </a:bodyPr>
          <a:lstStyle/>
          <a:p>
            <a:pPr lvl="0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Students will </a:t>
            </a:r>
            <a:r>
              <a:rPr lang="en-GB" sz="2800" b="1" dirty="0">
                <a:solidFill>
                  <a:schemeClr val="accent2"/>
                </a:solidFill>
              </a:rPr>
              <a:t>not be allowed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pick more than two subjects from the same curriculum areas.</a:t>
            </a:r>
          </a:p>
          <a:p>
            <a:pPr lvl="0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will be told whether your child has been offered:</a:t>
            </a:r>
          </a:p>
          <a:p>
            <a:pPr marL="994410" lvl="1" indent="-457200">
              <a:buFont typeface="+mj-lt"/>
              <a:buAutoNum type="alphaLcParenR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three separate Sciences later in the year.</a:t>
            </a:r>
          </a:p>
          <a:p>
            <a:pPr marL="994410" lvl="1" indent="-457200">
              <a:buFont typeface="+mj-lt"/>
              <a:buAutoNum type="alphaLcParenR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‘alternative provision’ (in place of some of the option choices) in the next 3 to 4 weeks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5085184"/>
            <a:ext cx="2002278" cy="14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85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399032"/>
          </a:xfrm>
        </p:spPr>
        <p:txBody>
          <a:bodyPr/>
          <a:lstStyle/>
          <a:p>
            <a:r>
              <a:rPr lang="en-GB" dirty="0"/>
              <a:t>A Word of Caution…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3312368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your child is picking their option subjects, it is essential that they pay attention to the </a:t>
            </a:r>
            <a:r>
              <a:rPr lang="en-GB" sz="3200" b="1" dirty="0">
                <a:solidFill>
                  <a:schemeClr val="accent2"/>
                </a:solidFill>
              </a:rPr>
              <a:t>skills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required to do well in that course.  </a:t>
            </a:r>
          </a:p>
          <a:p>
            <a:pPr marL="34290" indent="0" algn="ctr">
              <a:buNone/>
            </a:pP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" indent="0">
              <a:buNone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particularly true for subjects like Computer Science, PE and the Performing Arts!</a:t>
            </a:r>
          </a:p>
        </p:txBody>
      </p:sp>
    </p:spTree>
    <p:extLst>
      <p:ext uri="{BB962C8B-B14F-4D97-AF65-F5344CB8AC3E}">
        <p14:creationId xmlns:p14="http://schemas.microsoft.com/office/powerpoint/2010/main" val="2734005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9000"/>
            <a:ext cx="7406640" cy="1356360"/>
          </a:xfrm>
        </p:spPr>
        <p:txBody>
          <a:bodyPr>
            <a:normAutofit/>
          </a:bodyPr>
          <a:lstStyle/>
          <a:p>
            <a:r>
              <a:rPr lang="en-GB" sz="4400" b="1" dirty="0"/>
              <a:t>For example: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b="1" dirty="0">
                <a:solidFill>
                  <a:schemeClr val="accent2"/>
                </a:solidFill>
              </a:rPr>
              <a:t>Computer Science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requires them to be able to think logically, solve problems and have a keen attention to detail. They’ll need to be quite good at Maths to do well in Computer Science.</a:t>
            </a:r>
          </a:p>
          <a:p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b="1" dirty="0">
                <a:solidFill>
                  <a:schemeClr val="accent2"/>
                </a:solidFill>
              </a:rPr>
              <a:t>Dance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has a requirement to perform.  They must be committed to this aspect of the course.</a:t>
            </a:r>
          </a:p>
          <a:p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b="1" dirty="0">
                <a:solidFill>
                  <a:schemeClr val="accent2"/>
                </a:solidFill>
              </a:rPr>
              <a:t>GCSE Physical Education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involve the study of human biology and socio-cultural influences on sport.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60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/>
              <a:t>Other Information</a:t>
            </a:r>
            <a:endParaRPr lang="en-US" sz="54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Occasionally we cannot offer your child all of their first choices so we have asked them to make a reserve choice on the SIMS online platform.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If a course is </a:t>
            </a:r>
            <a:r>
              <a:rPr lang="en-GB" sz="2800" b="1" dirty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oversubscribed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your child will be selected on the basis of: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Meeting the options deadline, good attendance, good behaviour, possible career path, subject report.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4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25" y="404664"/>
            <a:ext cx="8651304" cy="1399032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And a word of advice</a:t>
            </a:r>
            <a:endParaRPr lang="en-US" sz="6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Students need to keep their options 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open</a:t>
            </a:r>
          </a:p>
          <a:p>
            <a:pPr>
              <a:lnSpc>
                <a:spcPct val="90000"/>
              </a:lnSpc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It is possible to take most A-levels in subjects if they have not studied them at GCSE level.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600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474105" cy="1143000"/>
          </a:xfrm>
        </p:spPr>
        <p:txBody>
          <a:bodyPr>
            <a:normAutofit fontScale="90000"/>
          </a:bodyPr>
          <a:lstStyle/>
          <a:p>
            <a:r>
              <a:rPr lang="en-GB" sz="5400" dirty="0"/>
              <a:t>Who can your child ask for help?</a:t>
            </a:r>
            <a:endParaRPr lang="en-US" sz="5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598612"/>
            <a:ext cx="8218487" cy="478271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Tutor – one to one interviews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Subject Teachers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Head of House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Careers  Adviser  (Rachel Jones/Christine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Mirtle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 Support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Parents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should read the relevant pages of the Option Book!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will also be talks in lessons and ‘New Subject’ Assemblies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7125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endParaRPr lang="en-US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981075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None/>
            </a:pPr>
            <a:endParaRPr lang="en-GB" sz="7200" dirty="0"/>
          </a:p>
          <a:p>
            <a:pPr algn="ctr">
              <a:buFont typeface="Wingdings" pitchFamily="2" charset="2"/>
              <a:buNone/>
            </a:pPr>
            <a:r>
              <a:rPr lang="en-GB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ROLE</a:t>
            </a:r>
            <a:r>
              <a:rPr lang="en-GB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n-GB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GB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PARENT</a:t>
            </a:r>
          </a:p>
          <a:p>
            <a:pPr algn="ctr">
              <a:buFont typeface="Wingdings" pitchFamily="2" charset="2"/>
              <a:buNone/>
            </a:pPr>
            <a:endParaRPr lang="en-GB" sz="7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GB" sz="3900" dirty="0">
                <a:solidFill>
                  <a:schemeClr val="accent2"/>
                </a:solidFill>
              </a:rPr>
              <a:t>Mrs Williams</a:t>
            </a:r>
            <a:endParaRPr lang="en-US" sz="39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Role</a:t>
            </a:r>
            <a:r>
              <a:rPr lang="en-GB" dirty="0"/>
              <a:t> </a:t>
            </a:r>
            <a:r>
              <a:rPr lang="en-GB" sz="4800" dirty="0"/>
              <a:t>of</a:t>
            </a:r>
            <a:r>
              <a:rPr lang="en-GB" dirty="0"/>
              <a:t> </a:t>
            </a:r>
            <a:r>
              <a:rPr lang="en-GB" sz="4800" dirty="0"/>
              <a:t>the</a:t>
            </a:r>
            <a:r>
              <a:rPr lang="en-GB" dirty="0"/>
              <a:t> </a:t>
            </a:r>
            <a:r>
              <a:rPr lang="en-GB" sz="4800" dirty="0"/>
              <a:t>parent</a:t>
            </a:r>
            <a:endParaRPr lang="en-US" sz="4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50" y="1844824"/>
            <a:ext cx="740664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Support</a:t>
            </a:r>
          </a:p>
          <a:p>
            <a:pPr>
              <a:lnSpc>
                <a:spcPct val="90000"/>
              </a:lnSpc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Guidance – who to talk to</a:t>
            </a:r>
          </a:p>
          <a:p>
            <a:pPr>
              <a:lnSpc>
                <a:spcPct val="90000"/>
              </a:lnSpc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Informed – understand the process and implications</a:t>
            </a:r>
          </a:p>
          <a:p>
            <a:pPr>
              <a:lnSpc>
                <a:spcPct val="90000"/>
              </a:lnSpc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Work with us  </a:t>
            </a:r>
          </a:p>
          <a:p>
            <a:pPr>
              <a:lnSpc>
                <a:spcPct val="90000"/>
              </a:lnSpc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Ensure online form is completed by Friday 31 January.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782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371600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4800" dirty="0">
                <a:solidFill>
                  <a:schemeClr val="accent2"/>
                </a:solidFill>
              </a:rPr>
              <a:t>should</a:t>
            </a:r>
            <a:r>
              <a:rPr lang="en-GB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influence</a:t>
            </a:r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choice?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772816"/>
            <a:ext cx="7416800" cy="4059238"/>
          </a:xfrm>
        </p:spPr>
        <p:txBody>
          <a:bodyPr>
            <a:normAutofit/>
          </a:bodyPr>
          <a:lstStyle/>
          <a:p>
            <a:r>
              <a:rPr lang="en-GB" sz="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Enjoyment</a:t>
            </a:r>
          </a:p>
          <a:p>
            <a:r>
              <a:rPr lang="en-GB" sz="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Talent</a:t>
            </a:r>
          </a:p>
          <a:p>
            <a:r>
              <a:rPr lang="en-GB" sz="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Career </a:t>
            </a:r>
          </a:p>
          <a:p>
            <a:r>
              <a:rPr lang="en-GB" sz="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Balance</a:t>
            </a:r>
          </a:p>
          <a:p>
            <a:r>
              <a:rPr lang="en-GB" sz="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Recommendation</a:t>
            </a:r>
          </a:p>
          <a:p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8075860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028617"/>
            <a:ext cx="64807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Some researchers predict that over half of today’s primary school pupils will hold jobs that don’t yet exist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406" y="224274"/>
            <a:ext cx="1498222" cy="10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5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806690" cy="1356360"/>
          </a:xfrm>
        </p:spPr>
        <p:txBody>
          <a:bodyPr/>
          <a:lstStyle/>
          <a:p>
            <a:r>
              <a:rPr lang="en-GB" sz="6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Take care!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2965" y="2060848"/>
            <a:ext cx="735516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child should not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influenced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by:</a:t>
            </a:r>
          </a:p>
          <a:p>
            <a:pPr marL="777240" indent="-742950">
              <a:buFont typeface="+mj-lt"/>
              <a:buAutoNum type="arabicPeriod"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Friends</a:t>
            </a:r>
          </a:p>
          <a:p>
            <a:pPr marL="777240" indent="-742950">
              <a:buFont typeface="+mj-lt"/>
              <a:buAutoNum type="arabicPeriod"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Liking a teacher</a:t>
            </a:r>
          </a:p>
          <a:p>
            <a:pPr marL="777240" indent="-742950">
              <a:buFont typeface="+mj-lt"/>
              <a:buAutoNum type="arabicPeriod"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Thinking that any course is easy… they are all 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demanding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4452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06640" cy="1356360"/>
          </a:xfrm>
        </p:spPr>
        <p:txBody>
          <a:bodyPr/>
          <a:lstStyle/>
          <a:p>
            <a:r>
              <a:rPr lang="en-GB" dirty="0"/>
              <a:t>What’s next?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txBody>
          <a:bodyPr>
            <a:normAutofit/>
          </a:bodyPr>
          <a:lstStyle/>
          <a:p>
            <a:r>
              <a:rPr lang="en-GB" sz="3200" dirty="0"/>
              <a:t>One-to-one interviews start</a:t>
            </a:r>
          </a:p>
          <a:p>
            <a:r>
              <a:rPr lang="en-GB" sz="3200" dirty="0"/>
              <a:t>Careers activity in form room</a:t>
            </a:r>
          </a:p>
          <a:p>
            <a:r>
              <a:rPr lang="en-GB" sz="3200" dirty="0"/>
              <a:t>Subject talks in lessons</a:t>
            </a:r>
          </a:p>
          <a:p>
            <a:r>
              <a:rPr lang="en-GB" sz="3200" dirty="0"/>
              <a:t>‘New’ subject Assemblies</a:t>
            </a:r>
          </a:p>
          <a:p>
            <a:r>
              <a:rPr lang="en-GB" sz="3200" dirty="0"/>
              <a:t>Careers interviews (Marlene Simms – by appointment) </a:t>
            </a:r>
          </a:p>
          <a:p>
            <a:r>
              <a:rPr lang="en-GB" sz="3200" dirty="0"/>
              <a:t>Subject Review Evening 25</a:t>
            </a:r>
            <a:r>
              <a:rPr lang="en-GB" sz="3200" baseline="30000" dirty="0"/>
              <a:t>th</a:t>
            </a:r>
            <a:r>
              <a:rPr lang="en-GB" sz="3200" dirty="0"/>
              <a:t> January </a:t>
            </a:r>
          </a:p>
        </p:txBody>
      </p:sp>
    </p:spTree>
    <p:extLst>
      <p:ext uri="{BB962C8B-B14F-4D97-AF65-F5344CB8AC3E}">
        <p14:creationId xmlns:p14="http://schemas.microsoft.com/office/powerpoint/2010/main" val="2097760021"/>
      </p:ext>
    </p:extLst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61521" y="332656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SUBJECT REVIEW EVENING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61521" y="1658665"/>
            <a:ext cx="8062912" cy="175260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Thursday 23  January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8581" y="2529925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MAKE APPOINTMENTS USING OUR ONLINE BOOKING SYSTEM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286416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61521" y="332656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SUBJECT REVIEW EVENING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61521" y="1658665"/>
            <a:ext cx="8062912" cy="175260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Thursday 23  January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8581" y="2529925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MAKE APPOINTMENTS USING OUR ONLINE BOOKING SYSTEM</a:t>
            </a:r>
          </a:p>
          <a:p>
            <a:endParaRPr lang="en-GB" sz="3200" dirty="0"/>
          </a:p>
        </p:txBody>
      </p:sp>
      <p:sp>
        <p:nvSpPr>
          <p:cNvPr id="2" name="Rectangle 1"/>
          <p:cNvSpPr/>
          <p:nvPr/>
        </p:nvSpPr>
        <p:spPr>
          <a:xfrm>
            <a:off x="827584" y="3789040"/>
            <a:ext cx="7632848" cy="280831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Problems getting an appointment?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Email: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department@yateley.hants.sch.uk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Don’t forget the ‘New’ Subjects</a:t>
            </a:r>
          </a:p>
        </p:txBody>
      </p:sp>
    </p:spTree>
    <p:extLst>
      <p:ext uri="{BB962C8B-B14F-4D97-AF65-F5344CB8AC3E}">
        <p14:creationId xmlns:p14="http://schemas.microsoft.com/office/powerpoint/2010/main" val="18957520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r>
              <a:rPr lang="en-GB" dirty="0"/>
              <a:t>New Subjects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134302"/>
              </p:ext>
            </p:extLst>
          </p:nvPr>
        </p:nvGraphicFramePr>
        <p:xfrm>
          <a:off x="893675" y="1340768"/>
          <a:ext cx="7356649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9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144">
                <a:tc>
                  <a:txBody>
                    <a:bodyPr/>
                    <a:lstStyle/>
                    <a:p>
                      <a:r>
                        <a:rPr lang="en-GB" sz="3200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WHO TO SEE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596">
                <a:tc>
                  <a:txBody>
                    <a:bodyPr/>
                    <a:lstStyle/>
                    <a:p>
                      <a:r>
                        <a:rPr lang="en-GB" sz="2000" dirty="0"/>
                        <a:t>BUSINESS</a:t>
                      </a:r>
                      <a:r>
                        <a:rPr lang="en-GB" sz="2000" baseline="0" dirty="0"/>
                        <a:t> STUDIES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aseline="0" dirty="0"/>
                        <a:t>Miss Nicholson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144">
                <a:tc>
                  <a:txBody>
                    <a:bodyPr/>
                    <a:lstStyle/>
                    <a:p>
                      <a:r>
                        <a:rPr lang="en-GB" sz="2000" dirty="0"/>
                        <a:t>CHILD</a:t>
                      </a:r>
                      <a:r>
                        <a:rPr lang="en-GB" sz="2000" baseline="0" dirty="0"/>
                        <a:t> CARE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Mrs</a:t>
                      </a:r>
                      <a:r>
                        <a:rPr lang="en-GB" sz="2000" baseline="0" dirty="0"/>
                        <a:t> D’Alton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144">
                <a:tc>
                  <a:txBody>
                    <a:bodyPr/>
                    <a:lstStyle/>
                    <a:p>
                      <a:r>
                        <a:rPr lang="en-GB" sz="2000" dirty="0"/>
                        <a:t>COMPUTER</a:t>
                      </a:r>
                      <a:r>
                        <a:rPr lang="en-GB" sz="2000" baseline="0" dirty="0"/>
                        <a:t>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Mrs Cobbold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144">
                <a:tc>
                  <a:txBody>
                    <a:bodyPr/>
                    <a:lstStyle/>
                    <a:p>
                      <a:r>
                        <a:rPr lang="en-GB" sz="2000" dirty="0"/>
                        <a:t>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Mrs Wearing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144">
                <a:tc>
                  <a:txBody>
                    <a:bodyPr/>
                    <a:lstStyle/>
                    <a:p>
                      <a:r>
                        <a:rPr lang="en-GB" sz="2000" dirty="0"/>
                        <a:t>FOOD / CATERING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Food Teachers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174">
                <a:tc>
                  <a:txBody>
                    <a:bodyPr/>
                    <a:lstStyle/>
                    <a:p>
                      <a:r>
                        <a:rPr lang="en-GB" sz="2000" dirty="0"/>
                        <a:t>GRAPHICS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Ms S Williams</a:t>
                      </a:r>
                      <a:endParaRPr lang="en-GB" sz="20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174">
                <a:tc>
                  <a:txBody>
                    <a:bodyPr/>
                    <a:lstStyle/>
                    <a:p>
                      <a:r>
                        <a:rPr lang="en-GB" sz="2000" dirty="0"/>
                        <a:t>3D PRODUCT</a:t>
                      </a:r>
                      <a:r>
                        <a:rPr lang="en-GB" sz="2000" baseline="0" dirty="0"/>
                        <a:t> DESIGN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aseline="0" dirty="0"/>
                        <a:t>Mr Sibbald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111591"/>
                  </a:ext>
                </a:extLst>
              </a:tr>
              <a:tr h="316112">
                <a:tc>
                  <a:txBody>
                    <a:bodyPr/>
                    <a:lstStyle/>
                    <a:p>
                      <a:r>
                        <a:rPr lang="en-GB" sz="2000" dirty="0"/>
                        <a:t>GCSE</a:t>
                      </a:r>
                      <a:r>
                        <a:rPr lang="en-GB" sz="2000" baseline="0" dirty="0"/>
                        <a:t> PE / BTEC SPORT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Mrs Evans, Mr Plummer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83668" y="566124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All other courses can be discussed with the relevant subject teacher</a:t>
            </a:r>
          </a:p>
        </p:txBody>
      </p:sp>
    </p:spTree>
    <p:extLst>
      <p:ext uri="{BB962C8B-B14F-4D97-AF65-F5344CB8AC3E}">
        <p14:creationId xmlns:p14="http://schemas.microsoft.com/office/powerpoint/2010/main" val="38106914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chemeClr val="tx1"/>
                </a:solidFill>
              </a:rPr>
              <a:t>And remember...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child shouldn’t make up their mind straight away, there is plenty of time.</a:t>
            </a:r>
          </a:p>
          <a:p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they need to ask if they are not sure about anything</a:t>
            </a:r>
          </a:p>
        </p:txBody>
      </p:sp>
    </p:spTree>
    <p:extLst>
      <p:ext uri="{BB962C8B-B14F-4D97-AF65-F5344CB8AC3E}">
        <p14:creationId xmlns:p14="http://schemas.microsoft.com/office/powerpoint/2010/main" val="356844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3689" y="1412776"/>
            <a:ext cx="71287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Today’s learner will have over 10 jobs by the age of 38. </a:t>
            </a:r>
          </a:p>
          <a:p>
            <a:pPr algn="ctr"/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in 4 workers have been with their current employer for less than a year. </a:t>
            </a:r>
          </a:p>
          <a:p>
            <a:pPr algn="ctr"/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in 2 have been there less than five years.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406" y="224274"/>
            <a:ext cx="1498222" cy="10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6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82" y="0"/>
            <a:ext cx="9161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6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1" y="26099"/>
            <a:ext cx="9174268" cy="683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2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5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4536</TotalTime>
  <Words>1705</Words>
  <Application>Microsoft Office PowerPoint</Application>
  <PresentationFormat>On-screen Show (4:3)</PresentationFormat>
  <Paragraphs>282</Paragraphs>
  <Slides>55</Slides>
  <Notes>15</Notes>
  <HiddenSlides>6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Calibri</vt:lpstr>
      <vt:lpstr>Corbel</vt:lpstr>
      <vt:lpstr>Tahoma</vt:lpstr>
      <vt:lpstr>Wingdings</vt:lpstr>
      <vt:lpstr>Basis</vt:lpstr>
      <vt:lpstr>Acrobat Document</vt:lpstr>
      <vt:lpstr>PowerPoint Presentation</vt:lpstr>
      <vt:lpstr>Key dates for your diary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world beyond Yateley School  </vt:lpstr>
      <vt:lpstr>How are we preparing your children for this uncertain future?</vt:lpstr>
      <vt:lpstr>All students at Yateley are entitled to a curriculum that is:</vt:lpstr>
      <vt:lpstr>Subjects your child must take: The Core</vt:lpstr>
      <vt:lpstr>The number of Subjects your child will study…</vt:lpstr>
      <vt:lpstr>An important point:</vt:lpstr>
      <vt:lpstr>Meeting individual needs</vt:lpstr>
      <vt:lpstr>PowerPoint Presentation</vt:lpstr>
      <vt:lpstr>The ‘new style’ GCSEs</vt:lpstr>
      <vt:lpstr>PowerPoint Presentation</vt:lpstr>
      <vt:lpstr>New performance measures</vt:lpstr>
      <vt:lpstr>1. Grade 4 and 5 in English and Maths</vt:lpstr>
      <vt:lpstr>2. Progress in the ‘BEST 8’ subjects</vt:lpstr>
      <vt:lpstr>2. The Ebacc:  it is a performance measure</vt:lpstr>
      <vt:lpstr>Our view on the Ebacc</vt:lpstr>
      <vt:lpstr>however……</vt:lpstr>
      <vt:lpstr>The Choices</vt:lpstr>
      <vt:lpstr>The Four Curriculum Areas </vt:lpstr>
      <vt:lpstr>PowerPoint Presentation</vt:lpstr>
      <vt:lpstr>Making the Choices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So, just to make things clear...</vt:lpstr>
      <vt:lpstr>Subject combinations your child will not be allowed to choose</vt:lpstr>
      <vt:lpstr>Subject combinations your child will not be allowed to choose</vt:lpstr>
      <vt:lpstr>A Word of Caution…</vt:lpstr>
      <vt:lpstr>For example:</vt:lpstr>
      <vt:lpstr>Other Information</vt:lpstr>
      <vt:lpstr>And a word of advice</vt:lpstr>
      <vt:lpstr>Who can your child ask for help?</vt:lpstr>
      <vt:lpstr>       </vt:lpstr>
      <vt:lpstr>Role of the parent</vt:lpstr>
      <vt:lpstr>What should influence choice?</vt:lpstr>
      <vt:lpstr>Take care!</vt:lpstr>
      <vt:lpstr>What’s next?</vt:lpstr>
      <vt:lpstr>SUBJECT REVIEW EVENING</vt:lpstr>
      <vt:lpstr>SUBJECT REVIEW EVENING</vt:lpstr>
      <vt:lpstr>New Subjects</vt:lpstr>
      <vt:lpstr>And remember...</vt:lpstr>
    </vt:vector>
  </TitlesOfParts>
  <Company>Research Machines plc.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Stage 4 Choices</dc:title>
  <dc:creator>tchpgl</dc:creator>
  <cp:lastModifiedBy>Mr P GERMAN</cp:lastModifiedBy>
  <cp:revision>367</cp:revision>
  <cp:lastPrinted>2018-01-16T10:54:11Z</cp:lastPrinted>
  <dcterms:created xsi:type="dcterms:W3CDTF">2008-01-30T10:10:39Z</dcterms:created>
  <dcterms:modified xsi:type="dcterms:W3CDTF">2020-01-16T18:21:45Z</dcterms:modified>
</cp:coreProperties>
</file>