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3" r:id="rId5"/>
    <p:sldId id="259" r:id="rId6"/>
    <p:sldId id="260" r:id="rId7"/>
    <p:sldId id="261" r:id="rId8"/>
    <p:sldId id="265" r:id="rId9"/>
    <p:sldId id="262"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varScale="1">
        <p:scale>
          <a:sx n="92" d="100"/>
          <a:sy n="92" d="100"/>
        </p:scale>
        <p:origin x="9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27E660D-20B4-4E4D-83E9-3FD5B6F6EE70}" type="datetimeFigureOut">
              <a:rPr lang="en-GB" smtClean="0"/>
              <a:t>07/03/2019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1241F7-3BED-48E4-80B7-0B8F92CAD066}" type="slidenum">
              <a:rPr lang="en-GB" smtClean="0"/>
              <a:t>‹#›</a:t>
            </a:fld>
            <a:endParaRPr lang="en-GB"/>
          </a:p>
        </p:txBody>
      </p:sp>
    </p:spTree>
    <p:extLst>
      <p:ext uri="{BB962C8B-B14F-4D97-AF65-F5344CB8AC3E}">
        <p14:creationId xmlns:p14="http://schemas.microsoft.com/office/powerpoint/2010/main" val="42803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7E660D-20B4-4E4D-83E9-3FD5B6F6EE70}" type="datetimeFigureOut">
              <a:rPr lang="en-GB" smtClean="0"/>
              <a:t>07/03/2019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1241F7-3BED-48E4-80B7-0B8F92CAD066}" type="slidenum">
              <a:rPr lang="en-GB" smtClean="0"/>
              <a:t>‹#›</a:t>
            </a:fld>
            <a:endParaRPr lang="en-GB"/>
          </a:p>
        </p:txBody>
      </p:sp>
    </p:spTree>
    <p:extLst>
      <p:ext uri="{BB962C8B-B14F-4D97-AF65-F5344CB8AC3E}">
        <p14:creationId xmlns:p14="http://schemas.microsoft.com/office/powerpoint/2010/main" val="4271412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7E660D-20B4-4E4D-83E9-3FD5B6F6EE70}" type="datetimeFigureOut">
              <a:rPr lang="en-GB" smtClean="0"/>
              <a:t>07/03/2019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1241F7-3BED-48E4-80B7-0B8F92CAD066}" type="slidenum">
              <a:rPr lang="en-GB" smtClean="0"/>
              <a:t>‹#›</a:t>
            </a:fld>
            <a:endParaRPr lang="en-GB"/>
          </a:p>
        </p:txBody>
      </p:sp>
    </p:spTree>
    <p:extLst>
      <p:ext uri="{BB962C8B-B14F-4D97-AF65-F5344CB8AC3E}">
        <p14:creationId xmlns:p14="http://schemas.microsoft.com/office/powerpoint/2010/main" val="2308007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7E660D-20B4-4E4D-83E9-3FD5B6F6EE70}" type="datetimeFigureOut">
              <a:rPr lang="en-GB" smtClean="0"/>
              <a:t>07/03/2019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1241F7-3BED-48E4-80B7-0B8F92CAD066}" type="slidenum">
              <a:rPr lang="en-GB" smtClean="0"/>
              <a:t>‹#›</a:t>
            </a:fld>
            <a:endParaRPr lang="en-GB"/>
          </a:p>
        </p:txBody>
      </p:sp>
    </p:spTree>
    <p:extLst>
      <p:ext uri="{BB962C8B-B14F-4D97-AF65-F5344CB8AC3E}">
        <p14:creationId xmlns:p14="http://schemas.microsoft.com/office/powerpoint/2010/main" val="566158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7E660D-20B4-4E4D-83E9-3FD5B6F6EE70}" type="datetimeFigureOut">
              <a:rPr lang="en-GB" smtClean="0"/>
              <a:t>07/03/2019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1241F7-3BED-48E4-80B7-0B8F92CAD066}" type="slidenum">
              <a:rPr lang="en-GB" smtClean="0"/>
              <a:t>‹#›</a:t>
            </a:fld>
            <a:endParaRPr lang="en-GB"/>
          </a:p>
        </p:txBody>
      </p:sp>
    </p:spTree>
    <p:extLst>
      <p:ext uri="{BB962C8B-B14F-4D97-AF65-F5344CB8AC3E}">
        <p14:creationId xmlns:p14="http://schemas.microsoft.com/office/powerpoint/2010/main" val="1891850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27E660D-20B4-4E4D-83E9-3FD5B6F6EE70}" type="datetimeFigureOut">
              <a:rPr lang="en-GB" smtClean="0"/>
              <a:t>07/03/2019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1241F7-3BED-48E4-80B7-0B8F92CAD066}" type="slidenum">
              <a:rPr lang="en-GB" smtClean="0"/>
              <a:t>‹#›</a:t>
            </a:fld>
            <a:endParaRPr lang="en-GB"/>
          </a:p>
        </p:txBody>
      </p:sp>
    </p:spTree>
    <p:extLst>
      <p:ext uri="{BB962C8B-B14F-4D97-AF65-F5344CB8AC3E}">
        <p14:creationId xmlns:p14="http://schemas.microsoft.com/office/powerpoint/2010/main" val="751924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27E660D-20B4-4E4D-83E9-3FD5B6F6EE70}" type="datetimeFigureOut">
              <a:rPr lang="en-GB" smtClean="0"/>
              <a:t>07/03/2019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1241F7-3BED-48E4-80B7-0B8F92CAD066}" type="slidenum">
              <a:rPr lang="en-GB" smtClean="0"/>
              <a:t>‹#›</a:t>
            </a:fld>
            <a:endParaRPr lang="en-GB"/>
          </a:p>
        </p:txBody>
      </p:sp>
    </p:spTree>
    <p:extLst>
      <p:ext uri="{BB962C8B-B14F-4D97-AF65-F5344CB8AC3E}">
        <p14:creationId xmlns:p14="http://schemas.microsoft.com/office/powerpoint/2010/main" val="1875209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27E660D-20B4-4E4D-83E9-3FD5B6F6EE70}" type="datetimeFigureOut">
              <a:rPr lang="en-GB" smtClean="0"/>
              <a:t>07/03/2019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1241F7-3BED-48E4-80B7-0B8F92CAD066}" type="slidenum">
              <a:rPr lang="en-GB" smtClean="0"/>
              <a:t>‹#›</a:t>
            </a:fld>
            <a:endParaRPr lang="en-GB"/>
          </a:p>
        </p:txBody>
      </p:sp>
    </p:spTree>
    <p:extLst>
      <p:ext uri="{BB962C8B-B14F-4D97-AF65-F5344CB8AC3E}">
        <p14:creationId xmlns:p14="http://schemas.microsoft.com/office/powerpoint/2010/main" val="311725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7E660D-20B4-4E4D-83E9-3FD5B6F6EE70}" type="datetimeFigureOut">
              <a:rPr lang="en-GB" smtClean="0"/>
              <a:t>07/03/2019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1241F7-3BED-48E4-80B7-0B8F92CAD066}" type="slidenum">
              <a:rPr lang="en-GB" smtClean="0"/>
              <a:t>‹#›</a:t>
            </a:fld>
            <a:endParaRPr lang="en-GB"/>
          </a:p>
        </p:txBody>
      </p:sp>
    </p:spTree>
    <p:extLst>
      <p:ext uri="{BB962C8B-B14F-4D97-AF65-F5344CB8AC3E}">
        <p14:creationId xmlns:p14="http://schemas.microsoft.com/office/powerpoint/2010/main" val="3428338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7E660D-20B4-4E4D-83E9-3FD5B6F6EE70}" type="datetimeFigureOut">
              <a:rPr lang="en-GB" smtClean="0"/>
              <a:t>07/03/2019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1241F7-3BED-48E4-80B7-0B8F92CAD066}" type="slidenum">
              <a:rPr lang="en-GB" smtClean="0"/>
              <a:t>‹#›</a:t>
            </a:fld>
            <a:endParaRPr lang="en-GB"/>
          </a:p>
        </p:txBody>
      </p:sp>
    </p:spTree>
    <p:extLst>
      <p:ext uri="{BB962C8B-B14F-4D97-AF65-F5344CB8AC3E}">
        <p14:creationId xmlns:p14="http://schemas.microsoft.com/office/powerpoint/2010/main" val="4227542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7E660D-20B4-4E4D-83E9-3FD5B6F6EE70}" type="datetimeFigureOut">
              <a:rPr lang="en-GB" smtClean="0"/>
              <a:t>07/03/2019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1241F7-3BED-48E4-80B7-0B8F92CAD066}" type="slidenum">
              <a:rPr lang="en-GB" smtClean="0"/>
              <a:t>‹#›</a:t>
            </a:fld>
            <a:endParaRPr lang="en-GB"/>
          </a:p>
        </p:txBody>
      </p:sp>
    </p:spTree>
    <p:extLst>
      <p:ext uri="{BB962C8B-B14F-4D97-AF65-F5344CB8AC3E}">
        <p14:creationId xmlns:p14="http://schemas.microsoft.com/office/powerpoint/2010/main" val="239421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7E660D-20B4-4E4D-83E9-3FD5B6F6EE70}" type="datetimeFigureOut">
              <a:rPr lang="en-GB" smtClean="0"/>
              <a:t>07/03/2019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241F7-3BED-48E4-80B7-0B8F92CAD066}" type="slidenum">
              <a:rPr lang="en-GB" smtClean="0"/>
              <a:t>‹#›</a:t>
            </a:fld>
            <a:endParaRPr lang="en-GB"/>
          </a:p>
        </p:txBody>
      </p:sp>
    </p:spTree>
    <p:extLst>
      <p:ext uri="{BB962C8B-B14F-4D97-AF65-F5344CB8AC3E}">
        <p14:creationId xmlns:p14="http://schemas.microsoft.com/office/powerpoint/2010/main" val="980242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channel/UCqbOeHaAUXw9Il7sBVG3_bw" TargetMode="External"/><Relationship Id="rId2" Type="http://schemas.openxmlformats.org/officeDocument/2006/relationships/hyperlink" Target="http://www.google.com/" TargetMode="External"/><Relationship Id="rId1" Type="http://schemas.openxmlformats.org/officeDocument/2006/relationships/slideLayout" Target="../slideLayouts/slideLayout2.xml"/><Relationship Id="rId4" Type="http://schemas.openxmlformats.org/officeDocument/2006/relationships/hyperlink" Target="https://myonlinesciencetutor.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Succeeding in Science</a:t>
            </a:r>
            <a:br>
              <a:rPr lang="en-GB" dirty="0" smtClean="0"/>
            </a:br>
            <a:endParaRPr lang="en-GB" dirty="0"/>
          </a:p>
        </p:txBody>
      </p:sp>
      <p:sp>
        <p:nvSpPr>
          <p:cNvPr id="3" name="Subtitle 2"/>
          <p:cNvSpPr>
            <a:spLocks noGrp="1"/>
          </p:cNvSpPr>
          <p:nvPr>
            <p:ph type="subTitle" idx="1"/>
          </p:nvPr>
        </p:nvSpPr>
        <p:spPr/>
        <p:txBody>
          <a:bodyPr/>
          <a:lstStyle/>
          <a:p>
            <a:r>
              <a:rPr lang="en-GB" dirty="0" smtClean="0"/>
              <a:t>7</a:t>
            </a:r>
            <a:r>
              <a:rPr lang="en-GB" baseline="30000" dirty="0" smtClean="0"/>
              <a:t>th</a:t>
            </a:r>
            <a:r>
              <a:rPr lang="en-GB" dirty="0" smtClean="0"/>
              <a:t> Mar 2019</a:t>
            </a:r>
          </a:p>
          <a:p>
            <a:r>
              <a:rPr lang="en-GB" dirty="0" smtClean="0"/>
              <a:t>Warren </a:t>
            </a:r>
            <a:r>
              <a:rPr lang="en-GB" dirty="0" smtClean="0"/>
              <a:t>Stacey</a:t>
            </a:r>
          </a:p>
          <a:p>
            <a:r>
              <a:rPr lang="en-GB" dirty="0" smtClean="0"/>
              <a:t>Head of Science</a:t>
            </a:r>
            <a:endParaRPr lang="en-GB" dirty="0"/>
          </a:p>
        </p:txBody>
      </p:sp>
    </p:spTree>
    <p:extLst>
      <p:ext uri="{BB962C8B-B14F-4D97-AF65-F5344CB8AC3E}">
        <p14:creationId xmlns:p14="http://schemas.microsoft.com/office/powerpoint/2010/main" val="2554480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579" y="365125"/>
            <a:ext cx="10752221" cy="1325563"/>
          </a:xfrm>
        </p:spPr>
        <p:txBody>
          <a:bodyPr/>
          <a:lstStyle/>
          <a:p>
            <a:r>
              <a:rPr lang="en-GB" dirty="0" smtClean="0"/>
              <a:t>Parents to do list…</a:t>
            </a:r>
            <a:endParaRPr lang="en-GB" dirty="0"/>
          </a:p>
        </p:txBody>
      </p:sp>
      <p:sp>
        <p:nvSpPr>
          <p:cNvPr id="3" name="Content Placeholder 2"/>
          <p:cNvSpPr>
            <a:spLocks noGrp="1"/>
          </p:cNvSpPr>
          <p:nvPr>
            <p:ph idx="1"/>
          </p:nvPr>
        </p:nvSpPr>
        <p:spPr>
          <a:xfrm>
            <a:off x="601579" y="1825625"/>
            <a:ext cx="11165305" cy="4351338"/>
          </a:xfrm>
        </p:spPr>
        <p:txBody>
          <a:bodyPr>
            <a:normAutofit fontScale="92500" lnSpcReduction="20000"/>
          </a:bodyPr>
          <a:lstStyle/>
          <a:p>
            <a:pPr marL="514350" indent="-514350">
              <a:buFont typeface="+mj-lt"/>
              <a:buAutoNum type="arabicPeriod"/>
            </a:pPr>
            <a:r>
              <a:rPr lang="en-GB" dirty="0" smtClean="0"/>
              <a:t>Is the revision plan in place &amp; suitable ?</a:t>
            </a:r>
          </a:p>
          <a:p>
            <a:pPr marL="514350" indent="-514350">
              <a:buFont typeface="+mj-lt"/>
              <a:buAutoNum type="arabicPeriod"/>
            </a:pPr>
            <a:r>
              <a:rPr lang="en-GB" dirty="0" smtClean="0"/>
              <a:t>Are revision resources &amp; environment available ?</a:t>
            </a:r>
          </a:p>
          <a:p>
            <a:pPr marL="514350" indent="-514350">
              <a:buFont typeface="+mj-lt"/>
              <a:buAutoNum type="arabicPeriod"/>
            </a:pPr>
            <a:r>
              <a:rPr lang="en-GB" dirty="0" smtClean="0"/>
              <a:t>Are the revision activities suitable ?</a:t>
            </a:r>
          </a:p>
          <a:p>
            <a:pPr marL="514350" indent="-514350">
              <a:buFont typeface="+mj-lt"/>
              <a:buAutoNum type="arabicPeriod"/>
            </a:pPr>
            <a:r>
              <a:rPr lang="en-GB" dirty="0" smtClean="0"/>
              <a:t>Is the revision plan being followed ?</a:t>
            </a:r>
          </a:p>
          <a:p>
            <a:pPr marL="514350" indent="-514350">
              <a:buFont typeface="+mj-lt"/>
              <a:buAutoNum type="arabicPeriod"/>
            </a:pPr>
            <a:r>
              <a:rPr lang="en-GB" dirty="0" smtClean="0"/>
              <a:t>Are they revising the right topics for the right papers ?</a:t>
            </a:r>
          </a:p>
          <a:p>
            <a:pPr marL="514350" indent="-514350">
              <a:buFont typeface="+mj-lt"/>
              <a:buAutoNum type="arabicPeriod"/>
            </a:pPr>
            <a:r>
              <a:rPr lang="en-GB" dirty="0" smtClean="0"/>
              <a:t>Do they know the Physics equations ?</a:t>
            </a:r>
          </a:p>
          <a:p>
            <a:pPr marL="514350" indent="-514350">
              <a:buFont typeface="+mj-lt"/>
              <a:buAutoNum type="arabicPeriod"/>
            </a:pPr>
            <a:r>
              <a:rPr lang="en-GB" dirty="0" smtClean="0"/>
              <a:t>Do they know the required </a:t>
            </a:r>
            <a:r>
              <a:rPr lang="en-GB" dirty="0" err="1" smtClean="0"/>
              <a:t>practicals</a:t>
            </a:r>
            <a:r>
              <a:rPr lang="en-GB" dirty="0" smtClean="0"/>
              <a:t> ?</a:t>
            </a:r>
          </a:p>
          <a:p>
            <a:pPr marL="514350" indent="-514350">
              <a:buFont typeface="+mj-lt"/>
              <a:buAutoNum type="arabicPeriod"/>
            </a:pPr>
            <a:r>
              <a:rPr lang="en-GB" dirty="0" smtClean="0"/>
              <a:t>Can they demonstrate their knowledge (Flashcards, </a:t>
            </a:r>
            <a:r>
              <a:rPr lang="en-GB" dirty="0" err="1" smtClean="0"/>
              <a:t>KnowIt</a:t>
            </a:r>
            <a:r>
              <a:rPr lang="en-GB" dirty="0" smtClean="0"/>
              <a:t>, Learning Grid)</a:t>
            </a:r>
          </a:p>
          <a:p>
            <a:pPr marL="514350" indent="-514350">
              <a:buFont typeface="+mj-lt"/>
              <a:buAutoNum type="arabicPeriod"/>
            </a:pPr>
            <a:r>
              <a:rPr lang="en-GB" dirty="0" smtClean="0"/>
              <a:t>Can they demonstrate they can answer questions (</a:t>
            </a:r>
            <a:r>
              <a:rPr lang="en-GB" dirty="0" err="1" smtClean="0"/>
              <a:t>GraspIt</a:t>
            </a:r>
            <a:r>
              <a:rPr lang="en-GB" dirty="0" smtClean="0"/>
              <a:t>)</a:t>
            </a:r>
          </a:p>
          <a:p>
            <a:pPr marL="514350" indent="-514350">
              <a:buFont typeface="+mj-lt"/>
              <a:buAutoNum type="arabicPeriod"/>
            </a:pPr>
            <a:r>
              <a:rPr lang="en-GB" dirty="0" smtClean="0"/>
              <a:t>Can you join in ?</a:t>
            </a:r>
          </a:p>
          <a:p>
            <a:endParaRPr lang="en-GB" dirty="0" smtClean="0"/>
          </a:p>
          <a:p>
            <a:endParaRPr lang="en-GB" dirty="0"/>
          </a:p>
        </p:txBody>
      </p:sp>
    </p:spTree>
    <p:extLst>
      <p:ext uri="{BB962C8B-B14F-4D97-AF65-F5344CB8AC3E}">
        <p14:creationId xmlns:p14="http://schemas.microsoft.com/office/powerpoint/2010/main" val="1858028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GB" dirty="0"/>
          </a:p>
        </p:txBody>
      </p:sp>
      <p:sp>
        <p:nvSpPr>
          <p:cNvPr id="3" name="Content Placeholder 2"/>
          <p:cNvSpPr>
            <a:spLocks noGrp="1"/>
          </p:cNvSpPr>
          <p:nvPr>
            <p:ph idx="1"/>
          </p:nvPr>
        </p:nvSpPr>
        <p:spPr/>
        <p:txBody>
          <a:bodyPr/>
          <a:lstStyle/>
          <a:p>
            <a:pPr marL="514350" indent="-514350">
              <a:buAutoNum type="arabicParenR"/>
            </a:pPr>
            <a:r>
              <a:rPr lang="en-GB" dirty="0" smtClean="0"/>
              <a:t>Science course structure</a:t>
            </a:r>
          </a:p>
          <a:p>
            <a:pPr marL="514350" indent="-514350">
              <a:buAutoNum type="arabicParenR"/>
            </a:pPr>
            <a:r>
              <a:rPr lang="en-GB" dirty="0" smtClean="0"/>
              <a:t>Additional support in school</a:t>
            </a:r>
          </a:p>
          <a:p>
            <a:pPr marL="514350" indent="-514350">
              <a:buAutoNum type="arabicParenR"/>
            </a:pPr>
            <a:r>
              <a:rPr lang="en-GB" dirty="0" smtClean="0"/>
              <a:t>Revision planning</a:t>
            </a:r>
          </a:p>
          <a:p>
            <a:pPr marL="514350" indent="-514350">
              <a:buAutoNum type="arabicParenR"/>
            </a:pPr>
            <a:r>
              <a:rPr lang="en-GB" dirty="0" smtClean="0"/>
              <a:t>Revision techniques</a:t>
            </a:r>
          </a:p>
          <a:p>
            <a:pPr marL="514350" indent="-514350">
              <a:buAutoNum type="arabicParenR"/>
            </a:pPr>
            <a:r>
              <a:rPr lang="en-GB" dirty="0" smtClean="0"/>
              <a:t>Areas students miss</a:t>
            </a:r>
          </a:p>
          <a:p>
            <a:pPr marL="514350" indent="-514350">
              <a:buAutoNum type="arabicParenR"/>
            </a:pPr>
            <a:r>
              <a:rPr lang="en-GB" dirty="0" smtClean="0"/>
              <a:t>Resources</a:t>
            </a:r>
          </a:p>
          <a:p>
            <a:pPr marL="514350" indent="-514350">
              <a:buAutoNum type="arabicParenR"/>
            </a:pPr>
            <a:r>
              <a:rPr lang="en-GB" dirty="0" smtClean="0"/>
              <a:t>Parent to do list</a:t>
            </a:r>
          </a:p>
          <a:p>
            <a:pPr marL="514350" indent="-514350">
              <a:buAutoNum type="arabicParenR"/>
            </a:pPr>
            <a:endParaRPr lang="en-GB" dirty="0" smtClean="0"/>
          </a:p>
        </p:txBody>
      </p:sp>
    </p:spTree>
    <p:extLst>
      <p:ext uri="{BB962C8B-B14F-4D97-AF65-F5344CB8AC3E}">
        <p14:creationId xmlns:p14="http://schemas.microsoft.com/office/powerpoint/2010/main" val="1692125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Science Course Structure…</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718017636"/>
              </p:ext>
            </p:extLst>
          </p:nvPr>
        </p:nvGraphicFramePr>
        <p:xfrm>
          <a:off x="1141663" y="1690688"/>
          <a:ext cx="9698790" cy="4385258"/>
        </p:xfrm>
        <a:graphic>
          <a:graphicData uri="http://schemas.openxmlformats.org/drawingml/2006/table">
            <a:tbl>
              <a:tblPr firstRow="1" bandRow="1">
                <a:tableStyleId>{5C22544A-7EE6-4342-B048-85BDC9FD1C3A}</a:tableStyleId>
              </a:tblPr>
              <a:tblGrid>
                <a:gridCol w="4849395"/>
                <a:gridCol w="4849395"/>
              </a:tblGrid>
              <a:tr h="454076">
                <a:tc>
                  <a:txBody>
                    <a:bodyPr/>
                    <a:lstStyle/>
                    <a:p>
                      <a:r>
                        <a:rPr lang="en-GB" dirty="0" smtClean="0"/>
                        <a:t>Combined Science (Double)</a:t>
                      </a:r>
                      <a:endParaRPr lang="en-GB" dirty="0"/>
                    </a:p>
                  </a:txBody>
                  <a:tcPr/>
                </a:tc>
                <a:tc>
                  <a:txBody>
                    <a:bodyPr/>
                    <a:lstStyle/>
                    <a:p>
                      <a:r>
                        <a:rPr lang="en-GB" dirty="0" smtClean="0"/>
                        <a:t>Separate</a:t>
                      </a:r>
                      <a:r>
                        <a:rPr lang="en-GB" baseline="0" dirty="0" smtClean="0"/>
                        <a:t> Science (Triple)</a:t>
                      </a:r>
                      <a:endParaRPr lang="en-GB" dirty="0"/>
                    </a:p>
                  </a:txBody>
                  <a:tcPr/>
                </a:tc>
              </a:tr>
              <a:tr h="783748">
                <a:tc>
                  <a:txBody>
                    <a:bodyPr/>
                    <a:lstStyle/>
                    <a:p>
                      <a:r>
                        <a:rPr lang="en-GB" dirty="0" smtClean="0"/>
                        <a:t>Two GCSEs</a:t>
                      </a:r>
                      <a:endParaRPr lang="en-GB" dirty="0"/>
                    </a:p>
                  </a:txBody>
                  <a:tcPr/>
                </a:tc>
                <a:tc>
                  <a:txBody>
                    <a:bodyPr/>
                    <a:lstStyle/>
                    <a:p>
                      <a:r>
                        <a:rPr lang="en-GB" dirty="0" smtClean="0"/>
                        <a:t>Biology</a:t>
                      </a:r>
                      <a:r>
                        <a:rPr lang="en-GB" baseline="0" dirty="0" smtClean="0"/>
                        <a:t> GCSE, Chemistry GCSE &amp; Physics GCSE</a:t>
                      </a:r>
                      <a:endParaRPr lang="en-GB" dirty="0"/>
                    </a:p>
                  </a:txBody>
                  <a:tcPr/>
                </a:tc>
              </a:tr>
              <a:tr h="1119641">
                <a:tc>
                  <a:txBody>
                    <a:bodyPr/>
                    <a:lstStyle/>
                    <a:p>
                      <a:r>
                        <a:rPr lang="en-GB" dirty="0" smtClean="0"/>
                        <a:t>6x1hr 15min</a:t>
                      </a:r>
                      <a:r>
                        <a:rPr lang="en-GB" baseline="0" dirty="0" smtClean="0"/>
                        <a:t> papers (2 Biology, 2 Chemistry &amp; 2 Physics)</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6x1hr 45min</a:t>
                      </a:r>
                      <a:r>
                        <a:rPr lang="en-GB" baseline="0" dirty="0" smtClean="0"/>
                        <a:t> papers (2 Biology, 2 Chemistry &amp; 2 Physics)</a:t>
                      </a:r>
                      <a:endParaRPr lang="en-GB" dirty="0" smtClean="0"/>
                    </a:p>
                    <a:p>
                      <a:endParaRPr lang="en-GB" dirty="0"/>
                    </a:p>
                  </a:txBody>
                  <a:tcPr/>
                </a:tc>
              </a:tr>
              <a:tr h="454076">
                <a:tc>
                  <a:txBody>
                    <a:bodyPr/>
                    <a:lstStyle/>
                    <a:p>
                      <a:r>
                        <a:rPr lang="en-GB" dirty="0" smtClean="0"/>
                        <a:t>Each paper</a:t>
                      </a:r>
                      <a:r>
                        <a:rPr lang="en-GB" baseline="0" dirty="0" smtClean="0"/>
                        <a:t> covers specific topics</a:t>
                      </a:r>
                      <a:endParaRPr lang="en-GB" dirty="0"/>
                    </a:p>
                  </a:txBody>
                  <a:tcPr/>
                </a:tc>
                <a:tc>
                  <a:txBody>
                    <a:bodyPr/>
                    <a:lstStyle/>
                    <a:p>
                      <a:r>
                        <a:rPr lang="en-GB" dirty="0" smtClean="0"/>
                        <a:t>Each paper</a:t>
                      </a:r>
                      <a:r>
                        <a:rPr lang="en-GB" baseline="0" dirty="0" smtClean="0"/>
                        <a:t> covers specific topics</a:t>
                      </a:r>
                      <a:endParaRPr lang="en-GB" dirty="0"/>
                    </a:p>
                  </a:txBody>
                  <a:tcPr/>
                </a:tc>
              </a:tr>
              <a:tr h="454076">
                <a:tc>
                  <a:txBody>
                    <a:bodyPr/>
                    <a:lstStyle/>
                    <a:p>
                      <a:r>
                        <a:rPr lang="en-GB" dirty="0" smtClean="0"/>
                        <a:t>Grade based on total</a:t>
                      </a:r>
                      <a:r>
                        <a:rPr lang="en-GB" baseline="0" dirty="0" smtClean="0"/>
                        <a:t> mark from 6 papers</a:t>
                      </a:r>
                      <a:endParaRPr lang="en-GB" dirty="0"/>
                    </a:p>
                  </a:txBody>
                  <a:tcPr/>
                </a:tc>
                <a:tc>
                  <a:txBody>
                    <a:bodyPr/>
                    <a:lstStyle/>
                    <a:p>
                      <a:r>
                        <a:rPr lang="en-GB" dirty="0" smtClean="0"/>
                        <a:t>Grade based on marks</a:t>
                      </a:r>
                      <a:r>
                        <a:rPr lang="en-GB" baseline="0" dirty="0" smtClean="0"/>
                        <a:t> in each subject</a:t>
                      </a:r>
                      <a:endParaRPr lang="en-GB" dirty="0"/>
                    </a:p>
                  </a:txBody>
                  <a:tcPr/>
                </a:tc>
              </a:tr>
              <a:tr h="1119641">
                <a:tc>
                  <a:txBody>
                    <a:bodyPr/>
                    <a:lstStyle/>
                    <a:p>
                      <a:r>
                        <a:rPr lang="en-GB" dirty="0" smtClean="0"/>
                        <a:t>Highest</a:t>
                      </a:r>
                      <a:r>
                        <a:rPr lang="en-GB" baseline="0" dirty="0" smtClean="0"/>
                        <a:t> grade taking the Foundation paper is a 55.  Lowest grade taking the Higher paper is a 43 (below that is UU)</a:t>
                      </a:r>
                      <a:endParaRPr lang="en-GB" dirty="0"/>
                    </a:p>
                  </a:txBody>
                  <a:tcPr/>
                </a:tc>
                <a:tc>
                  <a:txBody>
                    <a:bodyPr/>
                    <a:lstStyle/>
                    <a:p>
                      <a:r>
                        <a:rPr lang="en-GB" dirty="0" smtClean="0"/>
                        <a:t>Highest</a:t>
                      </a:r>
                      <a:r>
                        <a:rPr lang="en-GB" baseline="0" dirty="0" smtClean="0"/>
                        <a:t> grade taking the Foundation paper is a 55.  Lowest grade taking the Higher paper is a 4 (below that is UU)</a:t>
                      </a:r>
                      <a:endParaRPr lang="en-GB" dirty="0"/>
                    </a:p>
                  </a:txBody>
                  <a:tcPr/>
                </a:tc>
              </a:tr>
            </a:tbl>
          </a:graphicData>
        </a:graphic>
      </p:graphicFrame>
    </p:spTree>
    <p:extLst>
      <p:ext uri="{BB962C8B-B14F-4D97-AF65-F5344CB8AC3E}">
        <p14:creationId xmlns:p14="http://schemas.microsoft.com/office/powerpoint/2010/main" val="255421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 in school…</a:t>
            </a:r>
            <a:endParaRPr lang="en-GB" dirty="0"/>
          </a:p>
        </p:txBody>
      </p:sp>
      <p:sp>
        <p:nvSpPr>
          <p:cNvPr id="5" name="Content Placeholder 4"/>
          <p:cNvSpPr>
            <a:spLocks noGrp="1"/>
          </p:cNvSpPr>
          <p:nvPr>
            <p:ph idx="1"/>
          </p:nvPr>
        </p:nvSpPr>
        <p:spPr/>
        <p:txBody>
          <a:bodyPr>
            <a:normAutofit fontScale="92500" lnSpcReduction="20000"/>
          </a:bodyPr>
          <a:lstStyle/>
          <a:p>
            <a:pPr marL="0" indent="0">
              <a:buNone/>
            </a:pPr>
            <a:r>
              <a:rPr lang="en-GB" dirty="0" smtClean="0"/>
              <a:t>Period 7s:</a:t>
            </a:r>
          </a:p>
          <a:p>
            <a:r>
              <a:rPr lang="en-GB" dirty="0" smtClean="0"/>
              <a:t>Every Wednesday – 1 session for all students &amp; 1 session for Trebles</a:t>
            </a:r>
          </a:p>
          <a:p>
            <a:r>
              <a:rPr lang="en-GB" dirty="0" smtClean="0"/>
              <a:t>Pre-work is set that must be completed</a:t>
            </a:r>
          </a:p>
          <a:p>
            <a:r>
              <a:rPr lang="en-GB" dirty="0" smtClean="0"/>
              <a:t>Voluntary attendance</a:t>
            </a:r>
          </a:p>
          <a:p>
            <a:r>
              <a:rPr lang="en-GB" dirty="0" smtClean="0"/>
              <a:t>Not ‘re-teaching’ content</a:t>
            </a:r>
          </a:p>
          <a:p>
            <a:endParaRPr lang="en-GB" dirty="0"/>
          </a:p>
          <a:p>
            <a:pPr marL="0" indent="0">
              <a:buNone/>
            </a:pPr>
            <a:r>
              <a:rPr lang="en-GB" dirty="0" smtClean="0"/>
              <a:t>Lunchtime clinics:</a:t>
            </a:r>
          </a:p>
          <a:p>
            <a:r>
              <a:rPr lang="en-GB" dirty="0" smtClean="0"/>
              <a:t>Monday is Chemistry, Tuesday is Physics &amp; Wed is Biology</a:t>
            </a:r>
          </a:p>
          <a:p>
            <a:r>
              <a:rPr lang="en-GB" dirty="0" smtClean="0"/>
              <a:t>Students bring a question they can’t do</a:t>
            </a:r>
          </a:p>
          <a:p>
            <a:r>
              <a:rPr lang="en-GB" dirty="0" smtClean="0"/>
              <a:t>Teacher supports student working through the question (not necessarily giving them the answer)</a:t>
            </a:r>
          </a:p>
        </p:txBody>
      </p:sp>
    </p:spTree>
    <p:extLst>
      <p:ext uri="{BB962C8B-B14F-4D97-AF65-F5344CB8AC3E}">
        <p14:creationId xmlns:p14="http://schemas.microsoft.com/office/powerpoint/2010/main" val="1230540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Revision planning…</a:t>
            </a:r>
            <a:endParaRPr lang="en-GB" dirty="0"/>
          </a:p>
        </p:txBody>
      </p:sp>
      <p:sp>
        <p:nvSpPr>
          <p:cNvPr id="5" name="Content Placeholder 4"/>
          <p:cNvSpPr>
            <a:spLocks noGrp="1"/>
          </p:cNvSpPr>
          <p:nvPr>
            <p:ph idx="1"/>
          </p:nvPr>
        </p:nvSpPr>
        <p:spPr/>
        <p:txBody>
          <a:bodyPr>
            <a:normAutofit fontScale="85000" lnSpcReduction="20000"/>
          </a:bodyPr>
          <a:lstStyle/>
          <a:p>
            <a:pPr marL="0" indent="0">
              <a:buNone/>
            </a:pPr>
            <a:r>
              <a:rPr lang="en-GB" dirty="0" smtClean="0"/>
              <a:t>Plan:</a:t>
            </a:r>
          </a:p>
          <a:p>
            <a:r>
              <a:rPr lang="en-GB" dirty="0" smtClean="0"/>
              <a:t>Scheduled revision sessions </a:t>
            </a:r>
          </a:p>
          <a:p>
            <a:r>
              <a:rPr lang="en-GB" dirty="0" smtClean="0"/>
              <a:t>Topics identified for each session</a:t>
            </a:r>
          </a:p>
          <a:p>
            <a:r>
              <a:rPr lang="en-GB" dirty="0" smtClean="0"/>
              <a:t>Limit each session to a max 40min (then a break, then next session)</a:t>
            </a:r>
          </a:p>
          <a:p>
            <a:r>
              <a:rPr lang="en-GB" dirty="0" smtClean="0"/>
              <a:t>Topics need to be revisited</a:t>
            </a:r>
          </a:p>
          <a:p>
            <a:pPr marL="0" indent="0">
              <a:buNone/>
            </a:pPr>
            <a:endParaRPr lang="en-GB" dirty="0" smtClean="0"/>
          </a:p>
          <a:p>
            <a:pPr marL="0" indent="0">
              <a:buNone/>
            </a:pPr>
            <a:r>
              <a:rPr lang="en-GB" dirty="0" smtClean="0"/>
              <a:t>How much Science revision:</a:t>
            </a:r>
          </a:p>
          <a:p>
            <a:r>
              <a:rPr lang="en-GB" dirty="0" smtClean="0"/>
              <a:t>Minimum 30mins per day – double that at the weekend</a:t>
            </a:r>
          </a:p>
          <a:p>
            <a:r>
              <a:rPr lang="en-GB" dirty="0" smtClean="0"/>
              <a:t>Significantly more for Trebles as they have less class time</a:t>
            </a:r>
          </a:p>
          <a:p>
            <a:r>
              <a:rPr lang="en-GB" dirty="0" smtClean="0"/>
              <a:t>This should increase as exams approach, or if mock results do not meet target</a:t>
            </a:r>
          </a:p>
          <a:p>
            <a:r>
              <a:rPr lang="en-GB" dirty="0" smtClean="0"/>
              <a:t>Don’t prioritise coursework over revision – that’s storing trouble up for later</a:t>
            </a:r>
          </a:p>
          <a:p>
            <a:endParaRPr lang="en-GB" dirty="0"/>
          </a:p>
          <a:p>
            <a:pPr marL="0" indent="0">
              <a:buNone/>
            </a:pPr>
            <a:endParaRPr lang="en-GB" dirty="0"/>
          </a:p>
        </p:txBody>
      </p:sp>
    </p:spTree>
    <p:extLst>
      <p:ext uri="{BB962C8B-B14F-4D97-AF65-F5344CB8AC3E}">
        <p14:creationId xmlns:p14="http://schemas.microsoft.com/office/powerpoint/2010/main" val="2950783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Ebbinghaus</a:t>
            </a:r>
            <a:r>
              <a:rPr lang="en-GB" dirty="0" smtClean="0"/>
              <a:t> Forgetting Curve</a:t>
            </a:r>
            <a:endParaRPr lang="en-GB" dirty="0"/>
          </a:p>
        </p:txBody>
      </p:sp>
      <p:pic>
        <p:nvPicPr>
          <p:cNvPr id="4" name="Picture 3"/>
          <p:cNvPicPr>
            <a:picLocks noChangeAspect="1"/>
          </p:cNvPicPr>
          <p:nvPr/>
        </p:nvPicPr>
        <p:blipFill>
          <a:blip r:embed="rId2"/>
          <a:stretch>
            <a:fillRect/>
          </a:stretch>
        </p:blipFill>
        <p:spPr>
          <a:xfrm>
            <a:off x="838200" y="1690688"/>
            <a:ext cx="6996586" cy="4817321"/>
          </a:xfrm>
          <a:prstGeom prst="rect">
            <a:avLst/>
          </a:prstGeom>
        </p:spPr>
      </p:pic>
      <p:sp>
        <p:nvSpPr>
          <p:cNvPr id="5" name="Content Placeholder 3"/>
          <p:cNvSpPr>
            <a:spLocks noGrp="1"/>
          </p:cNvSpPr>
          <p:nvPr>
            <p:ph sz="half" idx="1"/>
          </p:nvPr>
        </p:nvSpPr>
        <p:spPr>
          <a:xfrm>
            <a:off x="8069179" y="1690688"/>
            <a:ext cx="3914274" cy="4351338"/>
          </a:xfrm>
        </p:spPr>
        <p:txBody>
          <a:bodyPr>
            <a:normAutofit/>
          </a:bodyPr>
          <a:lstStyle/>
          <a:p>
            <a:pPr marL="0" indent="0">
              <a:buNone/>
            </a:pPr>
            <a:r>
              <a:rPr lang="en-GB" dirty="0" smtClean="0"/>
              <a:t>You have to revisit &amp; re-use information to retain it.</a:t>
            </a:r>
          </a:p>
          <a:p>
            <a:pPr marL="0" indent="0">
              <a:buNone/>
            </a:pPr>
            <a:endParaRPr lang="en-GB" dirty="0"/>
          </a:p>
          <a:p>
            <a:pPr marL="0" indent="0">
              <a:buNone/>
            </a:pPr>
            <a:r>
              <a:rPr lang="en-GB" dirty="0" smtClean="0"/>
              <a:t>As such revision must include regularly revisiting content.</a:t>
            </a:r>
            <a:endParaRPr lang="en-GB" dirty="0"/>
          </a:p>
        </p:txBody>
      </p:sp>
    </p:spTree>
    <p:extLst>
      <p:ext uri="{BB962C8B-B14F-4D97-AF65-F5344CB8AC3E}">
        <p14:creationId xmlns:p14="http://schemas.microsoft.com/office/powerpoint/2010/main" val="3828116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Revision techniques…</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en-GB" dirty="0" smtClean="0"/>
              <a:t>Science needs you to:</a:t>
            </a:r>
          </a:p>
          <a:p>
            <a:r>
              <a:rPr lang="en-GB" dirty="0"/>
              <a:t>k</a:t>
            </a:r>
            <a:r>
              <a:rPr lang="en-GB" dirty="0" smtClean="0"/>
              <a:t>now a lot of content</a:t>
            </a:r>
          </a:p>
          <a:p>
            <a:r>
              <a:rPr lang="en-GB" dirty="0"/>
              <a:t>b</a:t>
            </a:r>
            <a:r>
              <a:rPr lang="en-GB" dirty="0" smtClean="0"/>
              <a:t>e able to apply the content</a:t>
            </a:r>
          </a:p>
          <a:p>
            <a:endParaRPr lang="en-GB" dirty="0"/>
          </a:p>
          <a:p>
            <a:pPr marL="0" indent="0">
              <a:buNone/>
            </a:pPr>
            <a:r>
              <a:rPr lang="en-GB" dirty="0" smtClean="0"/>
              <a:t>Too many students spend time writing ‘beautiful’ notes.  These notes are often wrong or do not cover the key points.  The notes take so long to write they don’t have time to learn </a:t>
            </a:r>
            <a:r>
              <a:rPr lang="en-GB" dirty="0" smtClean="0"/>
              <a:t>the content.  </a:t>
            </a:r>
            <a:r>
              <a:rPr lang="en-GB" dirty="0" smtClean="0"/>
              <a:t>Students don’t then spend </a:t>
            </a:r>
            <a:r>
              <a:rPr lang="en-GB" dirty="0" smtClean="0"/>
              <a:t>any time </a:t>
            </a:r>
            <a:r>
              <a:rPr lang="en-GB" dirty="0" smtClean="0"/>
              <a:t>practicing the application.</a:t>
            </a:r>
          </a:p>
          <a:p>
            <a:pPr marL="0" indent="0">
              <a:buNone/>
            </a:pPr>
            <a:endParaRPr lang="en-GB" dirty="0"/>
          </a:p>
          <a:p>
            <a:pPr marL="0" indent="0">
              <a:buNone/>
            </a:pPr>
            <a:r>
              <a:rPr lang="en-GB" dirty="0" smtClean="0"/>
              <a:t>More effective techniques:</a:t>
            </a:r>
            <a:endParaRPr lang="en-GB" dirty="0" smtClean="0"/>
          </a:p>
          <a:p>
            <a:r>
              <a:rPr lang="en-GB" dirty="0" smtClean="0"/>
              <a:t>Flash cards</a:t>
            </a:r>
          </a:p>
          <a:p>
            <a:r>
              <a:rPr lang="en-GB" dirty="0" smtClean="0"/>
              <a:t>Practice questions</a:t>
            </a:r>
          </a:p>
          <a:p>
            <a:pPr marL="0" indent="0">
              <a:buNone/>
            </a:pPr>
            <a:r>
              <a:rPr lang="en-GB" dirty="0" smtClean="0"/>
              <a:t>If a students can’t answer a question on it then they don’t know it.</a:t>
            </a:r>
            <a:endParaRPr lang="en-GB" dirty="0"/>
          </a:p>
        </p:txBody>
      </p:sp>
    </p:spTree>
    <p:extLst>
      <p:ext uri="{BB962C8B-B14F-4D97-AF65-F5344CB8AC3E}">
        <p14:creationId xmlns:p14="http://schemas.microsoft.com/office/powerpoint/2010/main" val="2277371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Areas students miss…</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Equations:</a:t>
            </a:r>
          </a:p>
          <a:p>
            <a:r>
              <a:rPr lang="en-GB" dirty="0" smtClean="0"/>
              <a:t>It is imperative that students know the Physics equations</a:t>
            </a:r>
          </a:p>
          <a:p>
            <a:pPr marL="0" indent="0" algn="ctr">
              <a:buNone/>
            </a:pPr>
            <a:r>
              <a:rPr lang="en-GB" dirty="0" smtClean="0">
                <a:solidFill>
                  <a:srgbClr val="FF0000"/>
                </a:solidFill>
              </a:rPr>
              <a:t>Can they recite them to you ?</a:t>
            </a:r>
          </a:p>
          <a:p>
            <a:endParaRPr lang="en-GB" dirty="0"/>
          </a:p>
          <a:p>
            <a:pPr marL="0" indent="0">
              <a:buNone/>
            </a:pPr>
            <a:r>
              <a:rPr lang="en-GB" dirty="0" smtClean="0"/>
              <a:t>Required </a:t>
            </a:r>
            <a:r>
              <a:rPr lang="en-GB" dirty="0" err="1" smtClean="0"/>
              <a:t>Practicals</a:t>
            </a:r>
            <a:r>
              <a:rPr lang="en-GB" dirty="0" smtClean="0"/>
              <a:t>:</a:t>
            </a:r>
          </a:p>
          <a:p>
            <a:r>
              <a:rPr lang="en-GB" dirty="0" smtClean="0"/>
              <a:t>There </a:t>
            </a:r>
            <a:r>
              <a:rPr lang="en-GB" smtClean="0"/>
              <a:t>are </a:t>
            </a:r>
            <a:r>
              <a:rPr lang="en-GB" smtClean="0"/>
              <a:t>(about) </a:t>
            </a:r>
            <a:r>
              <a:rPr lang="en-GB" dirty="0" smtClean="0"/>
              <a:t>5 required </a:t>
            </a:r>
            <a:r>
              <a:rPr lang="en-GB" dirty="0" err="1" smtClean="0"/>
              <a:t>practicals</a:t>
            </a:r>
            <a:r>
              <a:rPr lang="en-GB" dirty="0" smtClean="0"/>
              <a:t> for each paper</a:t>
            </a:r>
          </a:p>
          <a:p>
            <a:r>
              <a:rPr lang="en-GB" dirty="0" smtClean="0"/>
              <a:t>Students need to know how to perform the </a:t>
            </a:r>
            <a:r>
              <a:rPr lang="en-GB" dirty="0" err="1" smtClean="0"/>
              <a:t>practicals</a:t>
            </a:r>
            <a:r>
              <a:rPr lang="en-GB" dirty="0"/>
              <a:t> </a:t>
            </a:r>
            <a:r>
              <a:rPr lang="en-GB" dirty="0" smtClean="0"/>
              <a:t>– including writing a method</a:t>
            </a:r>
          </a:p>
          <a:p>
            <a:pPr marL="0" indent="0" algn="ctr">
              <a:buNone/>
            </a:pPr>
            <a:r>
              <a:rPr lang="en-GB" dirty="0" smtClean="0">
                <a:solidFill>
                  <a:srgbClr val="FF0000"/>
                </a:solidFill>
              </a:rPr>
              <a:t>Can they explain them to you ?</a:t>
            </a:r>
          </a:p>
          <a:p>
            <a:endParaRPr lang="en-GB" dirty="0"/>
          </a:p>
        </p:txBody>
      </p:sp>
    </p:spTree>
    <p:extLst>
      <p:ext uri="{BB962C8B-B14F-4D97-AF65-F5344CB8AC3E}">
        <p14:creationId xmlns:p14="http://schemas.microsoft.com/office/powerpoint/2010/main" val="1790582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Resources…</a:t>
            </a:r>
            <a:endParaRPr lang="en-GB" dirty="0"/>
          </a:p>
        </p:txBody>
      </p:sp>
      <p:sp>
        <p:nvSpPr>
          <p:cNvPr id="3" name="Content Placeholder 2"/>
          <p:cNvSpPr>
            <a:spLocks noGrp="1"/>
          </p:cNvSpPr>
          <p:nvPr>
            <p:ph idx="1"/>
          </p:nvPr>
        </p:nvSpPr>
        <p:spPr>
          <a:xfrm>
            <a:off x="838200" y="1455821"/>
            <a:ext cx="10515600" cy="5041232"/>
          </a:xfrm>
        </p:spPr>
        <p:txBody>
          <a:bodyPr>
            <a:normAutofit fontScale="62500" lnSpcReduction="20000"/>
          </a:bodyPr>
          <a:lstStyle/>
          <a:p>
            <a:pPr marL="0" indent="0">
              <a:buNone/>
            </a:pPr>
            <a:r>
              <a:rPr lang="en-GB" dirty="0" smtClean="0"/>
              <a:t>Google drive  (</a:t>
            </a:r>
            <a:r>
              <a:rPr lang="en-GB" dirty="0" smtClean="0">
                <a:hlinkClick r:id="rId2"/>
              </a:rPr>
              <a:t>www.google.com</a:t>
            </a:r>
            <a:r>
              <a:rPr lang="en-GB" dirty="0" smtClean="0"/>
              <a:t> the log on to their @yateleyschool.net account):</a:t>
            </a:r>
          </a:p>
          <a:p>
            <a:r>
              <a:rPr lang="en-GB" dirty="0" err="1" smtClean="0"/>
              <a:t>KnowIt</a:t>
            </a:r>
            <a:r>
              <a:rPr lang="en-GB" dirty="0" smtClean="0"/>
              <a:t> – </a:t>
            </a:r>
            <a:r>
              <a:rPr lang="en-GB" dirty="0" err="1" smtClean="0"/>
              <a:t>Powerpoints</a:t>
            </a:r>
            <a:r>
              <a:rPr lang="en-GB" dirty="0"/>
              <a:t> </a:t>
            </a:r>
            <a:r>
              <a:rPr lang="en-GB" dirty="0" smtClean="0"/>
              <a:t>covering the content then asking questions (with answers)</a:t>
            </a:r>
          </a:p>
          <a:p>
            <a:r>
              <a:rPr lang="en-GB" dirty="0" smtClean="0"/>
              <a:t>Learning Grid – Has questions for each part of the specification (with answers).  Once complete form a revision resource.</a:t>
            </a:r>
          </a:p>
          <a:p>
            <a:r>
              <a:rPr lang="en-GB" dirty="0" err="1" smtClean="0"/>
              <a:t>GraspIt</a:t>
            </a:r>
            <a:r>
              <a:rPr lang="en-GB" dirty="0" smtClean="0"/>
              <a:t> – Exam style questions (with answers)</a:t>
            </a:r>
          </a:p>
          <a:p>
            <a:pPr marL="0" indent="0">
              <a:buNone/>
            </a:pPr>
            <a:endParaRPr lang="en-GB" dirty="0" smtClean="0"/>
          </a:p>
          <a:p>
            <a:pPr marL="0" indent="0">
              <a:buNone/>
            </a:pPr>
            <a:r>
              <a:rPr lang="en-GB" dirty="0" smtClean="0"/>
              <a:t>Videos:</a:t>
            </a:r>
          </a:p>
          <a:p>
            <a:r>
              <a:rPr lang="en-GB" dirty="0" smtClean="0"/>
              <a:t>Free Online Science Lessons (</a:t>
            </a:r>
            <a:r>
              <a:rPr lang="en-GB" dirty="0" smtClean="0">
                <a:hlinkClick r:id="rId3"/>
              </a:rPr>
              <a:t>https</a:t>
            </a:r>
            <a:r>
              <a:rPr lang="en-GB" dirty="0">
                <a:hlinkClick r:id="rId3"/>
              </a:rPr>
              <a:t>://</a:t>
            </a:r>
            <a:r>
              <a:rPr lang="en-GB" dirty="0" smtClean="0">
                <a:hlinkClick r:id="rId3"/>
              </a:rPr>
              <a:t>www.youtube.com/channel/UCqbOeHaAUXw9Il7sBVG3_bw</a:t>
            </a:r>
            <a:r>
              <a:rPr lang="en-GB" dirty="0" smtClean="0"/>
              <a:t>)</a:t>
            </a:r>
          </a:p>
          <a:p>
            <a:pPr marL="0" indent="0">
              <a:buNone/>
            </a:pPr>
            <a:endParaRPr lang="en-GB" dirty="0"/>
          </a:p>
          <a:p>
            <a:pPr marL="0" indent="0">
              <a:buNone/>
            </a:pPr>
            <a:r>
              <a:rPr lang="en-GB" dirty="0" smtClean="0"/>
              <a:t>CGP Revision Guides &amp; Workbooks.</a:t>
            </a:r>
          </a:p>
          <a:p>
            <a:pPr marL="0" indent="0">
              <a:buNone/>
            </a:pPr>
            <a:endParaRPr lang="en-GB" dirty="0" smtClean="0"/>
          </a:p>
          <a:p>
            <a:pPr marL="0" indent="0">
              <a:buNone/>
            </a:pPr>
            <a:r>
              <a:rPr lang="en-GB" dirty="0" err="1" smtClean="0"/>
              <a:t>MyOnlineScienceTutor</a:t>
            </a:r>
            <a:r>
              <a:rPr lang="en-GB" dirty="0" smtClean="0"/>
              <a:t>:</a:t>
            </a:r>
          </a:p>
          <a:p>
            <a:r>
              <a:rPr lang="en-GB" dirty="0" smtClean="0"/>
              <a:t>Multiple choice </a:t>
            </a:r>
            <a:r>
              <a:rPr lang="en-GB" dirty="0"/>
              <a:t>questions around videos </a:t>
            </a:r>
            <a:r>
              <a:rPr lang="en-GB" dirty="0" smtClean="0"/>
              <a:t>(</a:t>
            </a:r>
            <a:r>
              <a:rPr lang="en-GB" dirty="0" smtClean="0">
                <a:hlinkClick r:id="rId4"/>
              </a:rPr>
              <a:t>https</a:t>
            </a:r>
            <a:r>
              <a:rPr lang="en-GB" dirty="0">
                <a:hlinkClick r:id="rId4"/>
              </a:rPr>
              <a:t>://myonlinesciencetutor.com</a:t>
            </a:r>
            <a:r>
              <a:rPr lang="en-GB" dirty="0" smtClean="0">
                <a:hlinkClick r:id="rId4"/>
              </a:rPr>
              <a:t>/</a:t>
            </a:r>
            <a:r>
              <a:rPr lang="en-GB" dirty="0" smtClean="0"/>
              <a:t>).  Tracks student progress showing where they need to focus.</a:t>
            </a:r>
            <a:endParaRPr lang="en-GB" dirty="0"/>
          </a:p>
          <a:p>
            <a:pPr marL="0" indent="0">
              <a:buNone/>
            </a:pPr>
            <a:endParaRPr lang="en-GB" dirty="0"/>
          </a:p>
          <a:p>
            <a:pPr marL="0" indent="0" algn="ctr">
              <a:buNone/>
            </a:pPr>
            <a:r>
              <a:rPr lang="en-GB" dirty="0" smtClean="0">
                <a:solidFill>
                  <a:srgbClr val="FF0000"/>
                </a:solidFill>
              </a:rPr>
              <a:t>Students must not revise by ‘googling’.  Content is often for the old specification, a </a:t>
            </a:r>
            <a:r>
              <a:rPr lang="en-GB" dirty="0" err="1" smtClean="0">
                <a:solidFill>
                  <a:srgbClr val="FF0000"/>
                </a:solidFill>
              </a:rPr>
              <a:t>differeny</a:t>
            </a:r>
            <a:r>
              <a:rPr lang="en-GB" dirty="0" smtClean="0">
                <a:solidFill>
                  <a:srgbClr val="FF0000"/>
                </a:solidFill>
              </a:rPr>
              <a:t> exam board – or just plain wrong !!!</a:t>
            </a:r>
            <a:endParaRPr lang="en-GB" dirty="0">
              <a:solidFill>
                <a:srgbClr val="FF0000"/>
              </a:solidFill>
            </a:endParaRPr>
          </a:p>
        </p:txBody>
      </p:sp>
    </p:spTree>
    <p:extLst>
      <p:ext uri="{BB962C8B-B14F-4D97-AF65-F5344CB8AC3E}">
        <p14:creationId xmlns:p14="http://schemas.microsoft.com/office/powerpoint/2010/main" val="41201107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695</Words>
  <Application>Microsoft Office PowerPoint</Application>
  <PresentationFormat>Widescreen</PresentationFormat>
  <Paragraphs>98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Succeeding in Science </vt:lpstr>
      <vt:lpstr>Agenda</vt:lpstr>
      <vt:lpstr>Science Course Structure…</vt:lpstr>
      <vt:lpstr>Support in school…</vt:lpstr>
      <vt:lpstr>Revision planning…</vt:lpstr>
      <vt:lpstr>Ebbinghaus Forgetting Curve</vt:lpstr>
      <vt:lpstr>Revision techniques…</vt:lpstr>
      <vt:lpstr>Areas students miss…</vt:lpstr>
      <vt:lpstr>Resources…</vt:lpstr>
      <vt:lpstr>Parents to do list…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GCSE Revision Parent Briefing</dc:title>
  <dc:creator>W Stacey</dc:creator>
  <cp:lastModifiedBy>W Stacey</cp:lastModifiedBy>
  <cp:revision>42</cp:revision>
  <dcterms:created xsi:type="dcterms:W3CDTF">2019-03-05T11:16:04Z</dcterms:created>
  <dcterms:modified xsi:type="dcterms:W3CDTF">2019-03-07T19:00:51Z</dcterms:modified>
</cp:coreProperties>
</file>