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Play" panose="020B0604020202020204" charset="0"/>
      <p:regular r:id="rId20"/>
      <p:bold r:id="rId21"/>
    </p:embeddedFont>
    <p:embeddedFont>
      <p:font typeface="Source Sans Pro Ligh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AEBCC5-5DF6-4CFD-A41B-0E008C76D26C}">
  <a:tblStyle styleId="{D1AEBCC5-5DF6-4CFD-A41B-0E008C76D26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4420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677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252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f08264e8e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3f08264e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40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3385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169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800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057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758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16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376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0416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335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205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04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f08264e8e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f08264e8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785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861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276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3669" t="-108" r="28858" b="43280"/>
          <a:stretch/>
        </p:blipFill>
        <p:spPr>
          <a:xfrm>
            <a:off x="0" y="-12706"/>
            <a:ext cx="12192000" cy="68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 rot="5400000" flipH="1">
            <a:off x="-319538" y="320541"/>
            <a:ext cx="6858000" cy="6216916"/>
          </a:xfrm>
          <a:prstGeom prst="triangle">
            <a:avLst>
              <a:gd name="adj" fmla="val 100000"/>
            </a:avLst>
          </a:prstGeom>
          <a:solidFill>
            <a:srgbClr val="214791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 rot="5400000" flipH="1">
            <a:off x="2927350" y="-2940056"/>
            <a:ext cx="4787900" cy="10642600"/>
          </a:xfrm>
          <a:prstGeom prst="triangle">
            <a:avLst>
              <a:gd name="adj" fmla="val 99668"/>
            </a:avLst>
          </a:prstGeom>
          <a:solidFill>
            <a:srgbClr val="2F9DDF">
              <a:alpha val="5843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72018" y="541298"/>
            <a:ext cx="484928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Parent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Seminar</a:t>
            </a:r>
            <a:endParaRPr sz="70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93" name="Google Shape;93;p13"/>
          <p:cNvSpPr/>
          <p:nvPr/>
        </p:nvSpPr>
        <p:spPr>
          <a:xfrm flipH="1">
            <a:off x="2148577" y="5660264"/>
            <a:ext cx="10043423" cy="121043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2" y="5935045"/>
            <a:ext cx="2075847" cy="767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2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208078" y="391886"/>
            <a:ext cx="2440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Setting a goal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248455" y="1595021"/>
            <a:ext cx="11279516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Step 1: Consider options and write down what you want to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Step 2: Determine entrance requirements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Step 3: Account for rising entrance scores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Step 4: Write the goal down &amp; make it visual </a:t>
            </a: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79" name="Google Shape;2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9625" y="2113175"/>
            <a:ext cx="4853350" cy="36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/>
          <p:nvPr/>
        </p:nvSpPr>
        <p:spPr>
          <a:xfrm flipH="1">
            <a:off x="2148648" y="5679315"/>
            <a:ext cx="10040400" cy="1189500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3"/>
          <p:cNvSpPr/>
          <p:nvPr/>
        </p:nvSpPr>
        <p:spPr>
          <a:xfrm>
            <a:off x="0" y="275850"/>
            <a:ext cx="4641600" cy="639300"/>
          </a:xfrm>
          <a:prstGeom prst="snip1Rect">
            <a:avLst>
              <a:gd name="adj" fmla="val 50000"/>
            </a:avLst>
          </a:prstGeom>
          <a:solidFill>
            <a:srgbClr val="2F9DDF">
              <a:alpha val="372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208072" y="391875"/>
            <a:ext cx="4641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Overwhelmed and Stress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248450" y="1595025"/>
            <a:ext cx="4310100" cy="4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Other options: </a:t>
            </a: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Source Sans Pro Light"/>
              <a:buAutoNum type="arabicPeriod"/>
            </a:pPr>
            <a: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Alternative University </a:t>
            </a:r>
            <a:b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Source Sans Pro Light"/>
              <a:buAutoNum type="arabicPeriod"/>
            </a:pPr>
            <a: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Transfer </a:t>
            </a:r>
            <a:b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Source Sans Pro Light"/>
              <a:buAutoNum type="arabicPeriod"/>
            </a:pPr>
            <a: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Study Post-graduate </a:t>
            </a:r>
            <a:b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Source Sans Pro Light"/>
              <a:buAutoNum type="arabicPeriod"/>
            </a:pPr>
            <a: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Private Colleges</a:t>
            </a: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89" name="Google Shape;28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2076" y="152400"/>
            <a:ext cx="6174275" cy="40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4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Parent Seminar</a:t>
            </a:r>
            <a:endParaRPr sz="55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296" name="Google Shape;296;p24"/>
          <p:cNvCxnSpPr/>
          <p:nvPr/>
        </p:nvCxnSpPr>
        <p:spPr>
          <a:xfrm>
            <a:off x="2274677" y="2490428"/>
            <a:ext cx="7831016" cy="0"/>
          </a:xfrm>
          <a:prstGeom prst="straightConnector1">
            <a:avLst/>
          </a:prstGeom>
          <a:noFill/>
          <a:ln w="38100" cap="rnd" cmpd="sng">
            <a:solidFill>
              <a:srgbClr val="2F326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" name="Google Shape;297;p24"/>
          <p:cNvSpPr txBox="1"/>
          <p:nvPr/>
        </p:nvSpPr>
        <p:spPr>
          <a:xfrm>
            <a:off x="5059120" y="2798205"/>
            <a:ext cx="226215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2F9DD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 to do </a:t>
            </a:r>
            <a:endParaRPr sz="3500" b="0" i="0" u="none" strike="noStrike" cap="none">
              <a:solidFill>
                <a:srgbClr val="2F9DD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98" name="Google Shape;2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5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5"/>
          <p:cNvSpPr txBox="1"/>
          <p:nvPr/>
        </p:nvSpPr>
        <p:spPr>
          <a:xfrm>
            <a:off x="208078" y="391886"/>
            <a:ext cx="28028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3 types of work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7" name="Google Shape;307;p25"/>
          <p:cNvSpPr/>
          <p:nvPr/>
        </p:nvSpPr>
        <p:spPr>
          <a:xfrm>
            <a:off x="248455" y="1595021"/>
            <a:ext cx="1127951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Source Sans Pro Light"/>
              <a:buAutoNum type="arabicPeriod"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Practice Papers</a:t>
            </a:r>
            <a:b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Source Sans Pro Light"/>
              <a:buAutoNum type="arabicPeriod"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Making notes during term</a:t>
            </a:r>
            <a:b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Source Sans Pro Light"/>
              <a:buAutoNum type="arabicPeriod"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Extra reading </a:t>
            </a:r>
            <a:b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[literary analyses, in depth facts, alternative arguments, quotes]</a:t>
            </a: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Parent Seminar</a:t>
            </a:r>
            <a:endParaRPr sz="55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314" name="Google Shape;314;p26"/>
          <p:cNvCxnSpPr/>
          <p:nvPr/>
        </p:nvCxnSpPr>
        <p:spPr>
          <a:xfrm>
            <a:off x="2274677" y="2490428"/>
            <a:ext cx="7831016" cy="0"/>
          </a:xfrm>
          <a:prstGeom prst="straightConnector1">
            <a:avLst/>
          </a:prstGeom>
          <a:noFill/>
          <a:ln w="38100" cap="rnd" cmpd="sng">
            <a:solidFill>
              <a:srgbClr val="2F326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5" name="Google Shape;315;p26"/>
          <p:cNvSpPr txBox="1"/>
          <p:nvPr/>
        </p:nvSpPr>
        <p:spPr>
          <a:xfrm>
            <a:off x="3863285" y="2798205"/>
            <a:ext cx="4653839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2F9DD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Dealing with Technology</a:t>
            </a:r>
            <a:endParaRPr sz="3500" b="0" i="0" u="none" strike="noStrike" cap="none">
              <a:solidFill>
                <a:srgbClr val="2F9DD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316" name="Google Shape;3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7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208078" y="391886"/>
            <a:ext cx="3057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Dealing with tech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5" name="Google Shape;325;p27"/>
          <p:cNvSpPr/>
          <p:nvPr/>
        </p:nvSpPr>
        <p:spPr>
          <a:xfrm>
            <a:off x="248455" y="1595021"/>
            <a:ext cx="11279516" cy="131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Arial"/>
              <a:buChar char="•"/>
            </a:pPr>
            <a:r>
              <a:rPr lang="en-US" sz="2800" b="0" i="0" u="none" strike="sng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Controlling behaviour </a:t>
            </a: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→ self-regulating behaviour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28750" marR="0" lvl="2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26B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High powered vs low powered work</a:t>
            </a: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326" name="Google Shape;32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075" y="3591963"/>
            <a:ext cx="6450693" cy="194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7" descr="Screen Shot 2016-09-04 at 10.29.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3120" y="606915"/>
            <a:ext cx="2342223" cy="75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1738" y="2777754"/>
            <a:ext cx="1763068" cy="3016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 descr="Screen Shot 2016-09-04 at 10.29.5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86253" y="1283996"/>
            <a:ext cx="1615956" cy="312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97"/>
            <a:ext cx="8190190" cy="684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4312" y="-8297"/>
            <a:ext cx="62622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8"/>
          <p:cNvSpPr/>
          <p:nvPr/>
        </p:nvSpPr>
        <p:spPr>
          <a:xfrm flipH="1">
            <a:off x="2148577" y="5707024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274" y="93375"/>
            <a:ext cx="6679546" cy="6679546"/>
          </a:xfrm>
          <a:prstGeom prst="roundRect">
            <a:avLst>
              <a:gd name="adj" fmla="val 5019"/>
            </a:avLst>
          </a:prstGeom>
          <a:noFill/>
          <a:ln>
            <a:noFill/>
          </a:ln>
        </p:spPr>
      </p:pic>
      <p:sp>
        <p:nvSpPr>
          <p:cNvPr id="340" name="Google Shape;340;p28"/>
          <p:cNvSpPr txBox="1"/>
          <p:nvPr/>
        </p:nvSpPr>
        <p:spPr>
          <a:xfrm>
            <a:off x="3869678" y="4635717"/>
            <a:ext cx="2559998" cy="477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FF0000"/>
                </a:solidFill>
                <a:latin typeface="Play"/>
                <a:ea typeface="Play"/>
                <a:cs typeface="Play"/>
                <a:sym typeface="Play"/>
              </a:rPr>
              <a:t>rondo</a:t>
            </a:r>
            <a:endParaRPr sz="2500" b="0" i="0" u="none" strike="noStrike" cap="none">
              <a:solidFill>
                <a:srgbClr val="FF0000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9"/>
          <p:cNvPicPr preferRelativeResize="0"/>
          <p:nvPr/>
        </p:nvPicPr>
        <p:blipFill rotWithShape="1">
          <a:blip r:embed="rId3">
            <a:alphaModFix/>
          </a:blip>
          <a:srcRect l="4621" t="19367"/>
          <a:stretch/>
        </p:blipFill>
        <p:spPr>
          <a:xfrm>
            <a:off x="-1" y="0"/>
            <a:ext cx="12202763" cy="6877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9"/>
          <p:cNvSpPr/>
          <p:nvPr/>
        </p:nvSpPr>
        <p:spPr>
          <a:xfrm flipH="1">
            <a:off x="2148577" y="5707024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9"/>
          <p:cNvSpPr/>
          <p:nvPr/>
        </p:nvSpPr>
        <p:spPr>
          <a:xfrm>
            <a:off x="98715" y="3049783"/>
            <a:ext cx="7070097" cy="3270516"/>
          </a:xfrm>
          <a:prstGeom prst="roundRect">
            <a:avLst>
              <a:gd name="adj" fmla="val 16667"/>
            </a:avLst>
          </a:prstGeom>
          <a:solidFill>
            <a:schemeClr val="dk1">
              <a:alpha val="70588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278293" y="4685041"/>
            <a:ext cx="6710940" cy="121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eepurl.com/djMpeD</a:t>
            </a:r>
            <a:endParaRPr sz="5500" b="1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9"/>
          <p:cNvSpPr txBox="1"/>
          <p:nvPr/>
        </p:nvSpPr>
        <p:spPr>
          <a:xfrm>
            <a:off x="352893" y="3438706"/>
            <a:ext cx="1840568" cy="121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0" i="1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Visit:</a:t>
            </a:r>
            <a:endParaRPr sz="5500" b="0" i="1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0" y="275850"/>
            <a:ext cx="7169463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08078" y="391886"/>
            <a:ext cx="5711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Education – Who are we?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248455" y="1595021"/>
            <a:ext cx="6921008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Research: Why do the top students get the top results?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Work with the top students around the world (</a:t>
            </a:r>
            <a:r>
              <a:rPr lang="en-US" sz="2800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3</a:t>
            </a: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000+ schools, across 5 countries)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13 key study habits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F326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6361" y="984976"/>
            <a:ext cx="3082346" cy="435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5"/>
          <p:cNvGrpSpPr/>
          <p:nvPr/>
        </p:nvGrpSpPr>
        <p:grpSpPr>
          <a:xfrm>
            <a:off x="2832250" y="279364"/>
            <a:ext cx="5978858" cy="5942669"/>
            <a:chOff x="912011" y="5043"/>
            <a:chExt cx="5978858" cy="5942669"/>
          </a:xfrm>
        </p:grpSpPr>
        <p:sp>
          <p:nvSpPr>
            <p:cNvPr id="110" name="Google Shape;110;p15"/>
            <p:cNvSpPr/>
            <p:nvPr/>
          </p:nvSpPr>
          <p:spPr>
            <a:xfrm>
              <a:off x="3185556" y="2318065"/>
              <a:ext cx="1431768" cy="1389268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3395234" y="2521519"/>
              <a:ext cx="1012412" cy="982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Success</a:t>
              </a:r>
              <a:endParaRPr sz="2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 rot="-5400000">
              <a:off x="3557565" y="1550618"/>
              <a:ext cx="687749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 rot="-5400000">
              <a:off x="3598993" y="1647283"/>
              <a:ext cx="604894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393749" y="5043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3542448" y="153742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Belief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 rot="-3738462">
              <a:off x="4175088" y="1700253"/>
              <a:ext cx="685402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 txBox="1"/>
            <p:nvPr/>
          </p:nvSpPr>
          <p:spPr>
            <a:xfrm rot="-3738462">
              <a:off x="4197263" y="1792172"/>
              <a:ext cx="602547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4555542" y="291399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4704241" y="440098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 rot="-2076923">
              <a:off x="4656956" y="2118347"/>
              <a:ext cx="680233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 txBox="1"/>
            <p:nvPr/>
          </p:nvSpPr>
          <p:spPr>
            <a:xfrm rot="-2076923">
              <a:off x="4664289" y="2197118"/>
              <a:ext cx="597378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5451181" y="1084867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5599880" y="1233566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 rot="-415385">
              <a:off x="4888147" y="2713719"/>
              <a:ext cx="676658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 rot="-415385">
              <a:off x="4888449" y="2773950"/>
              <a:ext cx="593803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5875488" y="2203672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6024187" y="2352371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Team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 rot="1246154">
              <a:off x="4809306" y="3347474"/>
              <a:ext cx="677960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 txBox="1"/>
            <p:nvPr/>
          </p:nvSpPr>
          <p:spPr>
            <a:xfrm rot="1246154">
              <a:off x="4811998" y="3388021"/>
              <a:ext cx="595105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5731258" y="3391509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5879957" y="3540208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Results oriented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 rot="2907692">
              <a:off x="4441057" y="3869140"/>
              <a:ext cx="682922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 rot="2907692">
              <a:off x="4455013" y="3893368"/>
              <a:ext cx="600067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5051534" y="4376261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5200233" y="4524960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Organization skills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 rot="4569231">
              <a:off x="3874870" y="4160709"/>
              <a:ext cx="687131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 rot="4569231">
              <a:off x="3906383" y="4175722"/>
              <a:ext cx="604276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3992030" y="4932331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4140729" y="5081030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 of holidays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 rot="6230769">
              <a:off x="3240879" y="4160709"/>
              <a:ext cx="687131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 rot="-4569231">
              <a:off x="3292221" y="4175722"/>
              <a:ext cx="604276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2795468" y="4932331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2944167" y="5081030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Independent work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 rot="7892308">
              <a:off x="2678900" y="3869140"/>
              <a:ext cx="682922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 txBox="1"/>
            <p:nvPr/>
          </p:nvSpPr>
          <p:spPr>
            <a:xfrm rot="-2907692">
              <a:off x="2747799" y="3893368"/>
              <a:ext cx="600067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1735965" y="4376261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1884664" y="4524960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Practice questions/mock exams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 rot="9553846">
              <a:off x="2315613" y="3347474"/>
              <a:ext cx="677960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 rot="-1246154">
              <a:off x="2395776" y="3388021"/>
              <a:ext cx="595105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056241" y="3391509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1204940" y="3540208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 preparation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 rot="-10384615">
              <a:off x="2238075" y="2713719"/>
              <a:ext cx="676658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 txBox="1"/>
            <p:nvPr/>
          </p:nvSpPr>
          <p:spPr>
            <a:xfrm rot="415385">
              <a:off x="2320628" y="2773950"/>
              <a:ext cx="593803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912011" y="2203672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1060710" y="2352371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Memory skills</a:t>
              </a:r>
              <a:endPara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 rot="-8723077">
              <a:off x="2465690" y="2118347"/>
              <a:ext cx="680233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5"/>
            <p:cNvSpPr txBox="1"/>
            <p:nvPr/>
          </p:nvSpPr>
          <p:spPr>
            <a:xfrm rot="2076923">
              <a:off x="2541212" y="2197118"/>
              <a:ext cx="597378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1336318" y="1084867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1485017" y="1233566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 Exam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 rot="-7061538">
              <a:off x="2942390" y="1700253"/>
              <a:ext cx="685402" cy="2761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 txBox="1"/>
            <p:nvPr/>
          </p:nvSpPr>
          <p:spPr>
            <a:xfrm rot="3738462">
              <a:off x="3003070" y="1792172"/>
              <a:ext cx="602547" cy="165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231957" y="291399"/>
              <a:ext cx="1015381" cy="1015381"/>
            </a:xfrm>
            <a:prstGeom prst="ellipse">
              <a:avLst/>
            </a:prstGeom>
            <a:solidFill>
              <a:srgbClr val="599B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2380656" y="440098"/>
              <a:ext cx="717983" cy="717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Stress</a:t>
              </a:r>
              <a:endPara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5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/>
          <p:nvPr/>
        </p:nvSpPr>
        <p:spPr>
          <a:xfrm>
            <a:off x="1" y="275850"/>
            <a:ext cx="3276600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208078" y="391886"/>
            <a:ext cx="20853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13 key skills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Parent Seminar</a:t>
            </a:r>
            <a:endParaRPr sz="55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174" name="Google Shape;174;p16"/>
          <p:cNvCxnSpPr/>
          <p:nvPr/>
        </p:nvCxnSpPr>
        <p:spPr>
          <a:xfrm>
            <a:off x="2274677" y="2490428"/>
            <a:ext cx="7831016" cy="0"/>
          </a:xfrm>
          <a:prstGeom prst="straightConnector1">
            <a:avLst/>
          </a:prstGeom>
          <a:noFill/>
          <a:ln w="38100" cap="rnd" cmpd="sng">
            <a:solidFill>
              <a:srgbClr val="2F326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16"/>
          <p:cNvSpPr txBox="1"/>
          <p:nvPr/>
        </p:nvSpPr>
        <p:spPr>
          <a:xfrm>
            <a:off x="4397878" y="2798205"/>
            <a:ext cx="358463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2F9DD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Time Management</a:t>
            </a:r>
            <a:endParaRPr sz="3500" b="0" i="0" u="none" strike="noStrike" cap="none">
              <a:solidFill>
                <a:srgbClr val="2F9DD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/>
          <p:nvPr/>
        </p:nvSpPr>
        <p:spPr>
          <a:xfrm flipH="1">
            <a:off x="2148577" y="566026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7"/>
          <p:cNvSpPr/>
          <p:nvPr/>
        </p:nvSpPr>
        <p:spPr>
          <a:xfrm>
            <a:off x="0" y="275850"/>
            <a:ext cx="7169463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7"/>
          <p:cNvSpPr txBox="1"/>
          <p:nvPr/>
        </p:nvSpPr>
        <p:spPr>
          <a:xfrm>
            <a:off x="208078" y="391886"/>
            <a:ext cx="6307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Education – Study Timetables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5">
            <a:alphaModFix/>
          </a:blip>
          <a:srcRect l="51208" t="-1775" r="-3992" b="54270"/>
          <a:stretch/>
        </p:blipFill>
        <p:spPr>
          <a:xfrm rot="10800000" flipH="1">
            <a:off x="701411" y="4847301"/>
            <a:ext cx="1444818" cy="1291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 rotWithShape="1">
          <a:blip r:embed="rId5">
            <a:alphaModFix/>
          </a:blip>
          <a:srcRect l="51208" t="-1775" r="-3992" b="54270"/>
          <a:stretch/>
        </p:blipFill>
        <p:spPr>
          <a:xfrm>
            <a:off x="696930" y="1353651"/>
            <a:ext cx="1444818" cy="130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 rotWithShape="1">
          <a:blip r:embed="rId5">
            <a:alphaModFix/>
          </a:blip>
          <a:srcRect l="52816"/>
          <a:stretch/>
        </p:blipFill>
        <p:spPr>
          <a:xfrm>
            <a:off x="738966" y="2381123"/>
            <a:ext cx="1289020" cy="273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4598" y="2380545"/>
            <a:ext cx="482618" cy="482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5572" y="4471235"/>
            <a:ext cx="454379" cy="45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2072" y="5451018"/>
            <a:ext cx="490344" cy="49034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/>
          <p:nvPr/>
        </p:nvSpPr>
        <p:spPr>
          <a:xfrm>
            <a:off x="1380509" y="2801931"/>
            <a:ext cx="59984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Social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1503249" y="4877431"/>
            <a:ext cx="3658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TV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1464667" y="5861771"/>
            <a:ext cx="43152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Job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7"/>
          <p:cNvSpPr txBox="1"/>
          <p:nvPr/>
        </p:nvSpPr>
        <p:spPr>
          <a:xfrm>
            <a:off x="2160318" y="1364258"/>
            <a:ext cx="6902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4126352" y="1364258"/>
            <a:ext cx="7274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When?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2166726" y="2339774"/>
            <a:ext cx="6902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7" name="Google Shape;197;p17"/>
          <p:cNvSpPr txBox="1"/>
          <p:nvPr/>
        </p:nvSpPr>
        <p:spPr>
          <a:xfrm>
            <a:off x="4132760" y="2339774"/>
            <a:ext cx="7274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When?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2148577" y="1393599"/>
            <a:ext cx="3923865" cy="660006"/>
          </a:xfrm>
          <a:prstGeom prst="roundRect">
            <a:avLst>
              <a:gd name="adj" fmla="val 19119"/>
            </a:avLst>
          </a:prstGeom>
          <a:noFill/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2148576" y="2381123"/>
            <a:ext cx="3923865" cy="660006"/>
          </a:xfrm>
          <a:prstGeom prst="roundRect">
            <a:avLst>
              <a:gd name="adj" fmla="val 19119"/>
            </a:avLst>
          </a:prstGeom>
          <a:noFill/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2160317" y="3386891"/>
            <a:ext cx="6902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4126351" y="3386891"/>
            <a:ext cx="7274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When?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2" name="Google Shape;202;p17"/>
          <p:cNvSpPr/>
          <p:nvPr/>
        </p:nvSpPr>
        <p:spPr>
          <a:xfrm>
            <a:off x="2148576" y="3416232"/>
            <a:ext cx="3923865" cy="660006"/>
          </a:xfrm>
          <a:prstGeom prst="roundRect">
            <a:avLst>
              <a:gd name="adj" fmla="val 19119"/>
            </a:avLst>
          </a:prstGeom>
          <a:noFill/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2160317" y="4392999"/>
            <a:ext cx="6902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4126351" y="4392999"/>
            <a:ext cx="7274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When?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5" name="Google Shape;205;p17"/>
          <p:cNvSpPr/>
          <p:nvPr/>
        </p:nvSpPr>
        <p:spPr>
          <a:xfrm>
            <a:off x="2148576" y="4422340"/>
            <a:ext cx="3923865" cy="660006"/>
          </a:xfrm>
          <a:prstGeom prst="roundRect">
            <a:avLst>
              <a:gd name="adj" fmla="val 19119"/>
            </a:avLst>
          </a:prstGeom>
          <a:noFill/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2158316" y="5388517"/>
            <a:ext cx="6902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What?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4124350" y="5388517"/>
            <a:ext cx="7274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When?</a:t>
            </a:r>
            <a:endParaRPr sz="1000" b="0" i="0" u="none" strike="noStrike" cap="none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8" name="Google Shape;208;p17"/>
          <p:cNvSpPr/>
          <p:nvPr/>
        </p:nvSpPr>
        <p:spPr>
          <a:xfrm>
            <a:off x="2146575" y="5417858"/>
            <a:ext cx="3923865" cy="660006"/>
          </a:xfrm>
          <a:prstGeom prst="roundRect">
            <a:avLst>
              <a:gd name="adj" fmla="val 19119"/>
            </a:avLst>
          </a:prstGeom>
          <a:noFill/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39945" y="3426323"/>
            <a:ext cx="467099" cy="4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7"/>
          <p:cNvSpPr/>
          <p:nvPr/>
        </p:nvSpPr>
        <p:spPr>
          <a:xfrm>
            <a:off x="1319373" y="3842456"/>
            <a:ext cx="7617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Hobbies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8936" y="1430957"/>
            <a:ext cx="447362" cy="447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/>
          <p:nvPr/>
        </p:nvSpPr>
        <p:spPr>
          <a:xfrm>
            <a:off x="1413492" y="1830392"/>
            <a:ext cx="5725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Sport</a:t>
            </a:r>
            <a:endParaRPr sz="1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83232" y="275850"/>
            <a:ext cx="5705817" cy="38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>
            <a:off x="0" y="275850"/>
            <a:ext cx="7169463" cy="70912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208078" y="391886"/>
            <a:ext cx="63073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Education – Study Timetables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graphicFrame>
        <p:nvGraphicFramePr>
          <p:cNvPr id="222" name="Google Shape;222;p18"/>
          <p:cNvGraphicFramePr/>
          <p:nvPr/>
        </p:nvGraphicFramePr>
        <p:xfrm>
          <a:off x="570358" y="13498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{D1AEBCC5-5DF6-4CFD-A41B-0E008C76D26C}</a:tableStyleId>
              </a:tblPr>
              <a:tblGrid>
                <a:gridCol w="642325"/>
                <a:gridCol w="1016025"/>
                <a:gridCol w="1016025"/>
                <a:gridCol w="1016025"/>
                <a:gridCol w="1016025"/>
                <a:gridCol w="1016025"/>
                <a:gridCol w="1016025"/>
                <a:gridCol w="1016025"/>
              </a:tblGrid>
              <a:tr h="24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MONDAY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TUESDAY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WEDNESDAY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THURSDAY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FRIDAY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SATURDAY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SUNDAY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7:00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Sleep in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8:00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rowSpan="8"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School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9:00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10:00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Basketball 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11:00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12:00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2:00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3:00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4:00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Swimming 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Swimming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5:00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Guitar lesson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McDonalds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6:00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Party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7:00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8:00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Netflix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9:00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Netflix</a:t>
                      </a:r>
                      <a:endParaRPr sz="1400" u="none" strike="noStrike" cap="none"/>
                    </a:p>
                  </a:txBody>
                  <a:tcPr marL="11925" marR="11925" marT="119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10:00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14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11:00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65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12:00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 </a:t>
                      </a:r>
                      <a:endParaRPr sz="1400" u="none" strike="noStrike" cap="none"/>
                    </a:p>
                  </a:txBody>
                  <a:tcPr marL="11925" marR="11925" marT="119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18"/>
          <p:cNvSpPr txBox="1"/>
          <p:nvPr/>
        </p:nvSpPr>
        <p:spPr>
          <a:xfrm>
            <a:off x="8422525" y="3164325"/>
            <a:ext cx="35727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Fun stuff first </a:t>
            </a:r>
            <a:br>
              <a:rPr lang="en-US" sz="2400"/>
            </a:br>
            <a:endParaRPr sz="240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Regular study sessions in the gaps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/>
          <p:nvPr/>
        </p:nvSpPr>
        <p:spPr>
          <a:xfrm flipH="1">
            <a:off x="2148648" y="5679315"/>
            <a:ext cx="10040400" cy="1189500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/>
          <p:nvPr/>
        </p:nvSpPr>
        <p:spPr>
          <a:xfrm>
            <a:off x="0" y="275850"/>
            <a:ext cx="7169400" cy="709200"/>
          </a:xfrm>
          <a:prstGeom prst="snip1Rect">
            <a:avLst>
              <a:gd name="adj" fmla="val 50000"/>
            </a:avLst>
          </a:prstGeom>
          <a:solidFill>
            <a:srgbClr val="2F9DDF">
              <a:alpha val="372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208078" y="391886"/>
            <a:ext cx="630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Education – Study Timetables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32" name="Google Shape;23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85038"/>
            <a:ext cx="8297650" cy="6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 txBox="1"/>
          <p:nvPr/>
        </p:nvSpPr>
        <p:spPr>
          <a:xfrm>
            <a:off x="8422525" y="915075"/>
            <a:ext cx="3572700" cy="27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Checklists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Tasks, not time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50 - 60%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2350104" y="1551709"/>
            <a:ext cx="7680180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Elevate Parent Seminar</a:t>
            </a:r>
            <a:endParaRPr sz="55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240" name="Google Shape;240;p20"/>
          <p:cNvCxnSpPr/>
          <p:nvPr/>
        </p:nvCxnSpPr>
        <p:spPr>
          <a:xfrm>
            <a:off x="2274677" y="2490428"/>
            <a:ext cx="7831016" cy="0"/>
          </a:xfrm>
          <a:prstGeom prst="straightConnector1">
            <a:avLst/>
          </a:prstGeom>
          <a:noFill/>
          <a:ln w="38100" cap="rnd" cmpd="sng">
            <a:solidFill>
              <a:srgbClr val="2F326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p20"/>
          <p:cNvSpPr txBox="1"/>
          <p:nvPr/>
        </p:nvSpPr>
        <p:spPr>
          <a:xfrm>
            <a:off x="5128850" y="2798205"/>
            <a:ext cx="2122697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0" i="0" u="none" strike="noStrike" cap="none">
                <a:solidFill>
                  <a:srgbClr val="2F9DD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Motivation</a:t>
            </a:r>
            <a:endParaRPr sz="3500" b="0" i="0" u="none" strike="noStrike" cap="none">
              <a:solidFill>
                <a:srgbClr val="2F9DD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3000"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/>
          <p:nvPr/>
        </p:nvSpPr>
        <p:spPr>
          <a:xfrm flipH="1">
            <a:off x="2148577" y="5679315"/>
            <a:ext cx="10040471" cy="1189438"/>
          </a:xfrm>
          <a:prstGeom prst="rtTriangle">
            <a:avLst/>
          </a:prstGeom>
          <a:solidFill>
            <a:srgbClr val="2F32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8203" y="5952756"/>
            <a:ext cx="1987031" cy="7350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21"/>
          <p:cNvCxnSpPr/>
          <p:nvPr/>
        </p:nvCxnSpPr>
        <p:spPr>
          <a:xfrm rot="10800000" flipH="1">
            <a:off x="1478830" y="917521"/>
            <a:ext cx="3251200" cy="5219700"/>
          </a:xfrm>
          <a:prstGeom prst="straightConnector1">
            <a:avLst/>
          </a:prstGeom>
          <a:noFill/>
          <a:ln w="28575" cap="flat" cmpd="sng">
            <a:solidFill>
              <a:srgbClr val="2F326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1"/>
          <p:cNvCxnSpPr/>
          <p:nvPr/>
        </p:nvCxnSpPr>
        <p:spPr>
          <a:xfrm rot="10800000">
            <a:off x="4730030" y="917521"/>
            <a:ext cx="3530600" cy="5207000"/>
          </a:xfrm>
          <a:prstGeom prst="straightConnector1">
            <a:avLst/>
          </a:prstGeom>
          <a:noFill/>
          <a:ln w="28575" cap="flat" cmpd="sng">
            <a:solidFill>
              <a:srgbClr val="2F326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21"/>
          <p:cNvCxnSpPr/>
          <p:nvPr/>
        </p:nvCxnSpPr>
        <p:spPr>
          <a:xfrm rot="10800000" flipH="1">
            <a:off x="1478830" y="6124521"/>
            <a:ext cx="6781800" cy="12700"/>
          </a:xfrm>
          <a:prstGeom prst="straightConnector1">
            <a:avLst/>
          </a:prstGeom>
          <a:noFill/>
          <a:ln w="28575" cap="flat" cmpd="sng">
            <a:solidFill>
              <a:srgbClr val="2F326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21"/>
          <p:cNvCxnSpPr/>
          <p:nvPr/>
        </p:nvCxnSpPr>
        <p:spPr>
          <a:xfrm>
            <a:off x="2242268" y="5081713"/>
            <a:ext cx="5210400" cy="0"/>
          </a:xfrm>
          <a:prstGeom prst="straightConnector1">
            <a:avLst/>
          </a:prstGeom>
          <a:noFill/>
          <a:ln w="28575" cap="flat" cmpd="sng">
            <a:solidFill>
              <a:srgbClr val="2F326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21"/>
          <p:cNvCxnSpPr/>
          <p:nvPr/>
        </p:nvCxnSpPr>
        <p:spPr>
          <a:xfrm rot="10800000" flipH="1">
            <a:off x="3501724" y="2927384"/>
            <a:ext cx="2570672" cy="2248"/>
          </a:xfrm>
          <a:prstGeom prst="straightConnector1">
            <a:avLst/>
          </a:prstGeom>
          <a:noFill/>
          <a:ln w="28575" cap="flat" cmpd="sng">
            <a:solidFill>
              <a:srgbClr val="2F326B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21"/>
          <p:cNvCxnSpPr/>
          <p:nvPr/>
        </p:nvCxnSpPr>
        <p:spPr>
          <a:xfrm>
            <a:off x="2863370" y="3907560"/>
            <a:ext cx="3881886" cy="1"/>
          </a:xfrm>
          <a:prstGeom prst="straightConnector1">
            <a:avLst/>
          </a:prstGeom>
          <a:noFill/>
          <a:ln w="28575" cap="flat" cmpd="sng">
            <a:solidFill>
              <a:srgbClr val="2F326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21"/>
          <p:cNvSpPr txBox="1"/>
          <p:nvPr/>
        </p:nvSpPr>
        <p:spPr>
          <a:xfrm>
            <a:off x="6947953" y="1416392"/>
            <a:ext cx="12106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Goal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Clarity</a:t>
            </a:r>
            <a:endParaRPr sz="20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256" name="Google Shape;256;p21"/>
          <p:cNvCxnSpPr>
            <a:stCxn id="257" idx="1"/>
          </p:cNvCxnSpPr>
          <p:nvPr/>
        </p:nvCxnSpPr>
        <p:spPr>
          <a:xfrm rot="10800000">
            <a:off x="8158575" y="1142938"/>
            <a:ext cx="0" cy="4482000"/>
          </a:xfrm>
          <a:prstGeom prst="straightConnector1">
            <a:avLst/>
          </a:prstGeom>
          <a:noFill/>
          <a:ln w="25400" cap="flat" cmpd="sng">
            <a:solidFill>
              <a:srgbClr val="2F326B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8" name="Google Shape;258;p21"/>
          <p:cNvSpPr txBox="1"/>
          <p:nvPr/>
        </p:nvSpPr>
        <p:spPr>
          <a:xfrm>
            <a:off x="3971984" y="1982422"/>
            <a:ext cx="16301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Fully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Motivated</a:t>
            </a:r>
            <a:endParaRPr sz="1800" b="1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2264553" y="5446920"/>
            <a:ext cx="52103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Unmotivated</a:t>
            </a:r>
            <a:endParaRPr sz="1800" b="1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2286429" y="4323932"/>
            <a:ext cx="52103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Flat liners</a:t>
            </a:r>
            <a:endParaRPr sz="1800" b="1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3292951" y="3247266"/>
            <a:ext cx="31103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Largely Motivated</a:t>
            </a:r>
            <a:endParaRPr sz="1800" b="1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0" y="275850"/>
            <a:ext cx="4641731" cy="639256"/>
          </a:xfrm>
          <a:prstGeom prst="snip1Rect">
            <a:avLst>
              <a:gd name="adj" fmla="val 50000"/>
            </a:avLst>
          </a:prstGeom>
          <a:solidFill>
            <a:srgbClr val="2F9DDF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208078" y="391886"/>
            <a:ext cx="4028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2F326B"/>
                </a:solidFill>
                <a:latin typeface="Play"/>
                <a:ea typeface="Play"/>
                <a:cs typeface="Play"/>
                <a:sym typeface="Play"/>
              </a:rPr>
              <a:t>Hierarchy of Motivation</a:t>
            </a:r>
            <a:endParaRPr sz="2800" b="0" i="0" u="none" strike="noStrike" cap="none">
              <a:solidFill>
                <a:srgbClr val="2F326B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8806944" y="4866336"/>
            <a:ext cx="2177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2F9DDF"/>
                </a:solidFill>
                <a:latin typeface="Play"/>
                <a:ea typeface="Play"/>
                <a:cs typeface="Play"/>
                <a:sym typeface="Play"/>
              </a:rPr>
              <a:t>www.ucas.com</a:t>
            </a:r>
            <a:endParaRPr sz="2200" b="0" i="0" u="none" strike="noStrike" cap="none">
              <a:solidFill>
                <a:srgbClr val="2F9DD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8158575" y="5409538"/>
            <a:ext cx="3882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2F9DDF"/>
                </a:solidFill>
                <a:latin typeface="Play"/>
                <a:ea typeface="Play"/>
                <a:cs typeface="Play"/>
                <a:sym typeface="Play"/>
              </a:rPr>
              <a:t>www.notgoingtouni.co.uk</a:t>
            </a:r>
            <a:endParaRPr sz="2200" b="0" i="0" u="none" strike="noStrike" cap="none">
              <a:solidFill>
                <a:srgbClr val="2F9DD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1546650" y="1234650"/>
            <a:ext cx="2669400" cy="547500"/>
          </a:xfrm>
          <a:prstGeom prst="rect">
            <a:avLst/>
          </a:prstGeom>
          <a:solidFill>
            <a:srgbClr val="2F3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Complete Clarity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8774600" y="266825"/>
            <a:ext cx="30252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Details of Course </a:t>
            </a:r>
            <a:br>
              <a:rPr lang="en-US" sz="2400"/>
            </a:b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University in general </a:t>
            </a:r>
            <a:br>
              <a:rPr lang="en-US" sz="2400"/>
            </a:b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Workforce</a:t>
            </a:r>
            <a:endParaRPr sz="2400"/>
          </a:p>
        </p:txBody>
      </p:sp>
      <p:sp>
        <p:nvSpPr>
          <p:cNvPr id="267" name="Google Shape;267;p21"/>
          <p:cNvSpPr/>
          <p:nvPr/>
        </p:nvSpPr>
        <p:spPr>
          <a:xfrm>
            <a:off x="1478825" y="3158188"/>
            <a:ext cx="1900800" cy="547500"/>
          </a:xfrm>
          <a:prstGeom prst="rect">
            <a:avLst/>
          </a:prstGeom>
          <a:solidFill>
            <a:srgbClr val="2F3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No Why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0" y="4051250"/>
            <a:ext cx="2570700" cy="920100"/>
          </a:xfrm>
          <a:prstGeom prst="rect">
            <a:avLst/>
          </a:prstGeom>
          <a:solidFill>
            <a:srgbClr val="2F3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Uncertainty/ Multiple options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2350" y="5217125"/>
            <a:ext cx="1900800" cy="920100"/>
          </a:xfrm>
          <a:prstGeom prst="rect">
            <a:avLst/>
          </a:prstGeom>
          <a:solidFill>
            <a:srgbClr val="2F3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No link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Widescreen</PresentationFormat>
  <Paragraphs>194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Play</vt:lpstr>
      <vt:lpstr>Source Sans Pro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Hill</dc:creator>
  <cp:lastModifiedBy>Win7default</cp:lastModifiedBy>
  <cp:revision>1</cp:revision>
  <dcterms:modified xsi:type="dcterms:W3CDTF">2018-10-05T08:07:08Z</dcterms:modified>
</cp:coreProperties>
</file>