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9" r:id="rId4"/>
    <p:sldId id="257" r:id="rId5"/>
    <p:sldId id="278" r:id="rId6"/>
    <p:sldId id="279" r:id="rId7"/>
    <p:sldId id="271" r:id="rId8"/>
    <p:sldId id="276" r:id="rId9"/>
    <p:sldId id="266" r:id="rId10"/>
    <p:sldId id="272" r:id="rId11"/>
    <p:sldId id="273" r:id="rId12"/>
    <p:sldId id="267" r:id="rId13"/>
    <p:sldId id="260" r:id="rId14"/>
    <p:sldId id="261" r:id="rId15"/>
    <p:sldId id="262" r:id="rId16"/>
    <p:sldId id="268" r:id="rId17"/>
    <p:sldId id="263" r:id="rId18"/>
    <p:sldId id="277" r:id="rId19"/>
    <p:sldId id="269" r:id="rId20"/>
    <p:sldId id="274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2A8B5C-FA92-43EE-BB43-36B0632CBC9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8CF961-9B9D-4722-8686-97D103E7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0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8B5C-FA92-43EE-BB43-36B0632CBC9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F961-9B9D-4722-8686-97D103E7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6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2A8B5C-FA92-43EE-BB43-36B0632CBC9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8CF961-9B9D-4722-8686-97D103E7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27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8B5C-FA92-43EE-BB43-36B0632CBC9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F961-9B9D-4722-8686-97D103E7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24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2A8B5C-FA92-43EE-BB43-36B0632CBC9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8CF961-9B9D-4722-8686-97D103E7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93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8B5C-FA92-43EE-BB43-36B0632CBC9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F961-9B9D-4722-8686-97D103E7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9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8B5C-FA92-43EE-BB43-36B0632CBC9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F961-9B9D-4722-8686-97D103E7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79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8B5C-FA92-43EE-BB43-36B0632CBC9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F961-9B9D-4722-8686-97D103E7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5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8B5C-FA92-43EE-BB43-36B0632CBC9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F961-9B9D-4722-8686-97D103E7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20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2A8B5C-FA92-43EE-BB43-36B0632CBC9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8CF961-9B9D-4722-8686-97D103E7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06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8B5C-FA92-43EE-BB43-36B0632CBC9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F961-9B9D-4722-8686-97D103E7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4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B2A8B5C-FA92-43EE-BB43-36B0632CBC9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B8CF961-9B9D-4722-8686-97D103E7B67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272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.uk/search?q=metronome&amp;rlz=1C1GGRV_enGB751GB751&amp;oq=metr&amp;aqs=chrome.2.69i57j0j69i59l2j0l2.4535j0j7&amp;sourceid=chrome&amp;ie=UTF-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.uk/search?q=metronome&amp;rlz=1C1GGRV_enGB751GB751&amp;oq=metr&amp;aqs=chrome.2.69i57j0j69i59l2j0l2.4535j0j7&amp;sourceid=chrome&amp;ie=UTF-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Revision  Tricks and Tips</a:t>
            </a:r>
          </a:p>
        </p:txBody>
      </p:sp>
    </p:spTree>
    <p:extLst>
      <p:ext uri="{BB962C8B-B14F-4D97-AF65-F5344CB8AC3E}">
        <p14:creationId xmlns:p14="http://schemas.microsoft.com/office/powerpoint/2010/main" val="23671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06400" y="-317500"/>
            <a:ext cx="10363200" cy="775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LESSON #1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9795" y="5044470"/>
            <a:ext cx="3890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You are not doing these exams.</a:t>
            </a:r>
          </a:p>
        </p:txBody>
      </p:sp>
    </p:spTree>
    <p:extLst>
      <p:ext uri="{BB962C8B-B14F-4D97-AF65-F5344CB8AC3E}">
        <p14:creationId xmlns:p14="http://schemas.microsoft.com/office/powerpoint/2010/main" val="27043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06400" y="-317500"/>
            <a:ext cx="10363200" cy="775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LESSON #2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35" y="5069870"/>
            <a:ext cx="6287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You </a:t>
            </a:r>
            <a:r>
              <a:rPr lang="en-GB" sz="2000" u="sng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CAN</a:t>
            </a:r>
            <a:r>
              <a:rPr lang="en-GB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improve their performance in these exams.</a:t>
            </a:r>
          </a:p>
        </p:txBody>
      </p:sp>
    </p:spTree>
    <p:extLst>
      <p:ext uri="{BB962C8B-B14F-4D97-AF65-F5344CB8AC3E}">
        <p14:creationId xmlns:p14="http://schemas.microsoft.com/office/powerpoint/2010/main" val="12444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How to </a:t>
            </a:r>
            <a:r>
              <a:rPr lang="en-GB" sz="4800" u="sng" dirty="0">
                <a:solidFill>
                  <a:srgbClr val="00B0F0"/>
                </a:solidFill>
              </a:rPr>
              <a:t>support</a:t>
            </a:r>
            <a:r>
              <a:rPr lang="en-GB" sz="4800" dirty="0"/>
              <a:t> them…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078204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Basics:</a:t>
            </a:r>
          </a:p>
          <a:p>
            <a:pPr lvl="1"/>
            <a:r>
              <a:rPr lang="en-GB" sz="2400" dirty="0"/>
              <a:t>Understand their learning style.</a:t>
            </a:r>
          </a:p>
          <a:p>
            <a:pPr lvl="2"/>
            <a:r>
              <a:rPr lang="en-GB" sz="2200" dirty="0"/>
              <a:t>They might be different to you in their learning style.</a:t>
            </a:r>
          </a:p>
          <a:p>
            <a:pPr lvl="1"/>
            <a:r>
              <a:rPr lang="en-GB" sz="2400" dirty="0"/>
              <a:t>Their brains do not function in the same way as yours.</a:t>
            </a:r>
          </a:p>
          <a:p>
            <a:pPr lvl="1"/>
            <a:r>
              <a:rPr lang="en-GB" sz="2400" dirty="0"/>
              <a:t>They do care.</a:t>
            </a:r>
          </a:p>
          <a:p>
            <a:pPr lvl="1"/>
            <a:r>
              <a:rPr lang="en-GB" sz="2400" dirty="0"/>
              <a:t>Managing distractions is incredibly important</a:t>
            </a:r>
          </a:p>
          <a:p>
            <a:pPr lvl="1"/>
            <a:r>
              <a:rPr lang="en-GB" sz="2400" dirty="0"/>
              <a:t>Rewards motivate, punishments rarely do.</a:t>
            </a:r>
          </a:p>
          <a:p>
            <a:pPr lvl="1"/>
            <a:r>
              <a:rPr lang="en-GB" sz="2400" dirty="0"/>
              <a:t>Discuss what THEY want to achieve</a:t>
            </a:r>
          </a:p>
        </p:txBody>
      </p:sp>
    </p:spTree>
    <p:extLst>
      <p:ext uri="{BB962C8B-B14F-4D97-AF65-F5344CB8AC3E}">
        <p14:creationId xmlns:p14="http://schemas.microsoft.com/office/powerpoint/2010/main" val="39811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1" y="0"/>
            <a:ext cx="6361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34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82" y="1155700"/>
            <a:ext cx="9151682" cy="570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84815"/>
          <a:stretch/>
        </p:blipFill>
        <p:spPr>
          <a:xfrm>
            <a:off x="-98911" y="139700"/>
            <a:ext cx="9334140" cy="104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96296"/>
          <a:stretch/>
        </p:blipFill>
        <p:spPr>
          <a:xfrm>
            <a:off x="-92616" y="-88900"/>
            <a:ext cx="933414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" y="1193800"/>
            <a:ext cx="9139091" cy="566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84074"/>
          <a:stretch/>
        </p:blipFill>
        <p:spPr>
          <a:xfrm>
            <a:off x="-92616" y="101600"/>
            <a:ext cx="9334140" cy="109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96296"/>
          <a:stretch/>
        </p:blipFill>
        <p:spPr>
          <a:xfrm>
            <a:off x="-92616" y="-127000"/>
            <a:ext cx="933414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BinagnuCIAAjn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79" y="0"/>
            <a:ext cx="4863121" cy="68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06400" y="-317500"/>
            <a:ext cx="10363200" cy="775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LESSON #3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6704" y="5069870"/>
            <a:ext cx="67906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There is no preparation for exams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that is more effective than attempting past exam papers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and mark schemes.</a:t>
            </a:r>
          </a:p>
        </p:txBody>
      </p:sp>
    </p:spTree>
    <p:extLst>
      <p:ext uri="{BB962C8B-B14F-4D97-AF65-F5344CB8AC3E}">
        <p14:creationId xmlns:p14="http://schemas.microsoft.com/office/powerpoint/2010/main" val="9579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3564" y="-508000"/>
            <a:ext cx="9739901" cy="75252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890516"/>
              </p:ext>
            </p:extLst>
          </p:nvPr>
        </p:nvGraphicFramePr>
        <p:xfrm>
          <a:off x="113017" y="1144570"/>
          <a:ext cx="894879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947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71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Support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Shows no engagement with revision/exams at 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404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Asks “how are things are going?” or “have you revised?” but no more.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404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Buys them </a:t>
                      </a:r>
                      <a:r>
                        <a:rPr lang="en-GB" baseline="0" dirty="0"/>
                        <a:t>text books or revision guides and asks them how it’s going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8322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Asks specific questions about child’s revision and what they’ve learned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188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Actively questions child about what they’ve learned in their revision, gets to know subject</a:t>
                      </a:r>
                      <a:r>
                        <a:rPr lang="en-GB" baseline="0" dirty="0"/>
                        <a:t> content, </a:t>
                      </a:r>
                      <a:r>
                        <a:rPr lang="en-GB" dirty="0"/>
                        <a:t>helps child to create and use a revision timetable. Listens to their concerns and doesn’t judge.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25456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Asks</a:t>
                      </a:r>
                      <a:r>
                        <a:rPr lang="en-GB" baseline="0" dirty="0"/>
                        <a:t> subject-specific questions about revision. Downloads exams and mark schemes from exam board to help child. Supports their child with time management creating/sticking to their timetable. </a:t>
                      </a:r>
                    </a:p>
                    <a:p>
                      <a:r>
                        <a:rPr lang="en-GB" baseline="0" dirty="0"/>
                        <a:t>Is patient with and praises child!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017" y="61646"/>
            <a:ext cx="8948790" cy="904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4800" b="1" dirty="0"/>
              <a:t>You may </a:t>
            </a:r>
            <a:r>
              <a:rPr lang="en-GB" sz="4800" b="1" dirty="0">
                <a:solidFill>
                  <a:schemeClr val="accent1"/>
                </a:solidFill>
              </a:rPr>
              <a:t>judge</a:t>
            </a:r>
            <a:r>
              <a:rPr lang="en-GB" sz="4800" b="1" dirty="0"/>
              <a:t> them but…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3017" y="5895369"/>
            <a:ext cx="8948790" cy="904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/>
              <a:t>What about </a:t>
            </a:r>
            <a:r>
              <a:rPr lang="en-GB" sz="4800" b="1" dirty="0">
                <a:solidFill>
                  <a:schemeClr val="accent1"/>
                </a:solidFill>
              </a:rPr>
              <a:t>you</a:t>
            </a:r>
            <a:r>
              <a:rPr lang="en-GB" sz="4800" b="1" dirty="0"/>
              <a:t>?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F544C2F8-BA0D-484D-9A99-C236410CD16F}"/>
              </a:ext>
            </a:extLst>
          </p:cNvPr>
          <p:cNvSpPr/>
          <p:nvPr/>
        </p:nvSpPr>
        <p:spPr>
          <a:xfrm>
            <a:off x="762717" y="2227136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884DDA42-B980-4FBB-92CC-972A51EC07D1}"/>
              </a:ext>
            </a:extLst>
          </p:cNvPr>
          <p:cNvSpPr/>
          <p:nvPr/>
        </p:nvSpPr>
        <p:spPr>
          <a:xfrm>
            <a:off x="582717" y="2711936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79783AD9-337D-4810-A1C9-C511108F0300}"/>
              </a:ext>
            </a:extLst>
          </p:cNvPr>
          <p:cNvSpPr/>
          <p:nvPr/>
        </p:nvSpPr>
        <p:spPr>
          <a:xfrm>
            <a:off x="989727" y="2711936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xmlns="" id="{6B45CB1D-4DEE-4050-87B1-CC13D974D637}"/>
              </a:ext>
            </a:extLst>
          </p:cNvPr>
          <p:cNvSpPr/>
          <p:nvPr/>
        </p:nvSpPr>
        <p:spPr>
          <a:xfrm>
            <a:off x="402717" y="3196736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DF61044F-A451-4581-8F6C-329EB56D2D98}"/>
              </a:ext>
            </a:extLst>
          </p:cNvPr>
          <p:cNvSpPr/>
          <p:nvPr/>
        </p:nvSpPr>
        <p:spPr>
          <a:xfrm>
            <a:off x="809727" y="3196736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0EE5600C-CBBE-4840-BE02-D273EBDF0B78}"/>
              </a:ext>
            </a:extLst>
          </p:cNvPr>
          <p:cNvSpPr/>
          <p:nvPr/>
        </p:nvSpPr>
        <p:spPr>
          <a:xfrm>
            <a:off x="1191498" y="3198033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04BD7D45-9AA3-4108-BFFB-83D5F469990D}"/>
              </a:ext>
            </a:extLst>
          </p:cNvPr>
          <p:cNvSpPr/>
          <p:nvPr/>
        </p:nvSpPr>
        <p:spPr>
          <a:xfrm>
            <a:off x="191187" y="3898027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xmlns="" id="{F86EE3EE-51BF-467B-97FC-3EA2DFFF0ADE}"/>
              </a:ext>
            </a:extLst>
          </p:cNvPr>
          <p:cNvSpPr/>
          <p:nvPr/>
        </p:nvSpPr>
        <p:spPr>
          <a:xfrm>
            <a:off x="598197" y="3898027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EF40BD67-B759-4805-A8F7-F104DB982577}"/>
              </a:ext>
            </a:extLst>
          </p:cNvPr>
          <p:cNvSpPr/>
          <p:nvPr/>
        </p:nvSpPr>
        <p:spPr>
          <a:xfrm>
            <a:off x="979968" y="3899324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6FE475A9-9A8D-4B75-BFFE-BC9DD8B48441}"/>
              </a:ext>
            </a:extLst>
          </p:cNvPr>
          <p:cNvSpPr/>
          <p:nvPr/>
        </p:nvSpPr>
        <p:spPr>
          <a:xfrm>
            <a:off x="390317" y="4762805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2EBE6F06-0D1B-42FB-B0ED-58F067D76C57}"/>
              </a:ext>
            </a:extLst>
          </p:cNvPr>
          <p:cNvSpPr/>
          <p:nvPr/>
        </p:nvSpPr>
        <p:spPr>
          <a:xfrm>
            <a:off x="797327" y="4762805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BBE2C94A-93D1-4B42-AF3A-A4B7F906DE04}"/>
              </a:ext>
            </a:extLst>
          </p:cNvPr>
          <p:cNvSpPr/>
          <p:nvPr/>
        </p:nvSpPr>
        <p:spPr>
          <a:xfrm>
            <a:off x="1179098" y="4764102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1DCBC39B-AFD2-4BD9-AEE6-E89774593415}"/>
              </a:ext>
            </a:extLst>
          </p:cNvPr>
          <p:cNvSpPr/>
          <p:nvPr/>
        </p:nvSpPr>
        <p:spPr>
          <a:xfrm>
            <a:off x="1347264" y="3899364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40DAD742-55F7-4BA9-8405-8A1E80034876}"/>
              </a:ext>
            </a:extLst>
          </p:cNvPr>
          <p:cNvSpPr/>
          <p:nvPr/>
        </p:nvSpPr>
        <p:spPr>
          <a:xfrm>
            <a:off x="586357" y="4990557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xmlns="" id="{CE08C451-4966-4BFE-ADA4-22F10601BD8A}"/>
              </a:ext>
            </a:extLst>
          </p:cNvPr>
          <p:cNvSpPr/>
          <p:nvPr/>
        </p:nvSpPr>
        <p:spPr>
          <a:xfrm>
            <a:off x="993367" y="4990557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3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Two illustrations:</a:t>
            </a:r>
          </a:p>
        </p:txBody>
      </p:sp>
    </p:spTree>
    <p:extLst>
      <p:ext uri="{BB962C8B-B14F-4D97-AF65-F5344CB8AC3E}">
        <p14:creationId xmlns:p14="http://schemas.microsoft.com/office/powerpoint/2010/main" val="20094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06400" y="-317500"/>
            <a:ext cx="10363200" cy="775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LESSON #4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7438" y="5069870"/>
            <a:ext cx="38491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Your ONE question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when your don't  know what to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ASK</a:t>
            </a:r>
          </a:p>
        </p:txBody>
      </p:sp>
    </p:spTree>
    <p:extLst>
      <p:ext uri="{BB962C8B-B14F-4D97-AF65-F5344CB8AC3E}">
        <p14:creationId xmlns:p14="http://schemas.microsoft.com/office/powerpoint/2010/main" val="38372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06400" y="-317500"/>
            <a:ext cx="10363200" cy="775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WHY?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1811" y="5514370"/>
            <a:ext cx="3020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 one word you need!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scoveryexpress.weebly.com/uploads/2/5/6/9/25695369/2706654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HERE IS YOUR FOUR DIGIT NUMBER…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478" y="2128136"/>
            <a:ext cx="7989752" cy="36307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/>
              <a:t>8391</a:t>
            </a:r>
            <a:endParaRPr lang="en-GB" sz="2800" b="1" dirty="0"/>
          </a:p>
          <a:p>
            <a:pPr marL="0" indent="0" algn="ctr">
              <a:buNone/>
            </a:pPr>
            <a:r>
              <a:rPr lang="en-GB" dirty="0"/>
              <a:t>Say this four digit number </a:t>
            </a:r>
            <a:r>
              <a:rPr lang="en-GB" dirty="0" smtClean="0"/>
              <a:t>(in </a:t>
            </a:r>
            <a:r>
              <a:rPr lang="en-GB" dirty="0"/>
              <a:t>your </a:t>
            </a:r>
            <a:r>
              <a:rPr lang="en-GB" dirty="0" smtClean="0"/>
              <a:t>head) </a:t>
            </a:r>
            <a:r>
              <a:rPr lang="en-GB" dirty="0"/>
              <a:t>as four individual digits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Eight		Three		Nine		One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>
                <a:hlinkClick r:id="rId2"/>
              </a:rPr>
              <a:t>The Challenge</a:t>
            </a:r>
            <a:r>
              <a:rPr lang="en-GB" b="1" dirty="0"/>
              <a:t>:</a:t>
            </a:r>
          </a:p>
          <a:p>
            <a:pPr marL="0" indent="0">
              <a:buNone/>
            </a:pPr>
            <a:r>
              <a:rPr lang="en-GB" dirty="0"/>
              <a:t>On each click of a metronome you need to “+1” to each of the four numbers, so…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Eight		Three		Nine		 One</a:t>
            </a:r>
          </a:p>
          <a:p>
            <a:pPr marL="0" indent="0" algn="ctr">
              <a:buNone/>
            </a:pP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2174078" y="5593861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NINE	</a:t>
            </a:r>
          </a:p>
        </p:txBody>
      </p:sp>
      <p:sp>
        <p:nvSpPr>
          <p:cNvPr id="5" name="Rectangle 4"/>
          <p:cNvSpPr/>
          <p:nvPr/>
        </p:nvSpPr>
        <p:spPr>
          <a:xfrm>
            <a:off x="3603346" y="5592682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FOUR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4354" y="5574265"/>
            <a:ext cx="1587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		</a:t>
            </a:r>
          </a:p>
        </p:txBody>
      </p:sp>
      <p:sp>
        <p:nvSpPr>
          <p:cNvPr id="7" name="Rectangle 6"/>
          <p:cNvSpPr/>
          <p:nvPr/>
        </p:nvSpPr>
        <p:spPr>
          <a:xfrm>
            <a:off x="6211855" y="557426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   </a:t>
            </a:r>
            <a:endParaRPr lang="en-GB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D8703F5E-7E44-4FFD-8F00-4671603B325E}"/>
              </a:ext>
            </a:extLst>
          </p:cNvPr>
          <p:cNvSpPr/>
          <p:nvPr/>
        </p:nvSpPr>
        <p:spPr>
          <a:xfrm>
            <a:off x="2416162" y="5370786"/>
            <a:ext cx="294290" cy="221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335F8F97-1CF1-4F2C-B2FA-B8ED1C16DE15}"/>
              </a:ext>
            </a:extLst>
          </p:cNvPr>
          <p:cNvSpPr/>
          <p:nvPr/>
        </p:nvSpPr>
        <p:spPr>
          <a:xfrm>
            <a:off x="3892378" y="5370786"/>
            <a:ext cx="294290" cy="221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4CD90CB5-EA78-4F0E-8795-2735EA6027F8}"/>
              </a:ext>
            </a:extLst>
          </p:cNvPr>
          <p:cNvSpPr/>
          <p:nvPr/>
        </p:nvSpPr>
        <p:spPr>
          <a:xfrm>
            <a:off x="5140046" y="5370786"/>
            <a:ext cx="294290" cy="221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83A14F03-FD9E-419B-9D01-9B83F4156FDD}"/>
              </a:ext>
            </a:extLst>
          </p:cNvPr>
          <p:cNvSpPr/>
          <p:nvPr/>
        </p:nvSpPr>
        <p:spPr>
          <a:xfrm>
            <a:off x="6547983" y="5370786"/>
            <a:ext cx="294290" cy="221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6152894C-9146-4DA0-AF86-48FD637BC920}"/>
              </a:ext>
            </a:extLst>
          </p:cNvPr>
          <p:cNvSpPr/>
          <p:nvPr/>
        </p:nvSpPr>
        <p:spPr>
          <a:xfrm>
            <a:off x="2416162" y="6005316"/>
            <a:ext cx="294290" cy="22189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3334081B-BA27-404A-B5E7-EFEC6763D274}"/>
              </a:ext>
            </a:extLst>
          </p:cNvPr>
          <p:cNvSpPr/>
          <p:nvPr/>
        </p:nvSpPr>
        <p:spPr>
          <a:xfrm>
            <a:off x="3892378" y="5996507"/>
            <a:ext cx="294290" cy="22189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02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YOUR TURN…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478" y="2128136"/>
            <a:ext cx="7989752" cy="36307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/>
              <a:t>8391</a:t>
            </a:r>
            <a:endParaRPr lang="en-GB" sz="2800" b="1" dirty="0"/>
          </a:p>
          <a:p>
            <a:pPr marL="0" indent="0" algn="ctr">
              <a:buNone/>
            </a:pPr>
            <a:r>
              <a:rPr lang="en-GB" b="1" dirty="0">
                <a:hlinkClick r:id="rId2"/>
              </a:rPr>
              <a:t>The Challenge</a:t>
            </a:r>
            <a:r>
              <a:rPr lang="en-GB" b="1" dirty="0"/>
              <a:t>:</a:t>
            </a:r>
          </a:p>
          <a:p>
            <a:pPr marL="0" indent="0" algn="ctr">
              <a:buNone/>
            </a:pPr>
            <a:r>
              <a:rPr lang="en-GB" b="1" dirty="0"/>
              <a:t>A metronome will soon sound at 55bpm. </a:t>
            </a:r>
          </a:p>
          <a:p>
            <a:pPr marL="0" indent="0" algn="ctr">
              <a:buNone/>
            </a:pPr>
            <a:r>
              <a:rPr lang="en-GB" b="1" dirty="0"/>
              <a:t>We’ll have a three second countdown before we start</a:t>
            </a:r>
          </a:p>
          <a:p>
            <a:pPr marL="0" indent="0" algn="ctr">
              <a:buNone/>
            </a:pPr>
            <a:r>
              <a:rPr lang="en-GB" b="1" dirty="0"/>
              <a:t>On each beat you +1 (to each individual digit)</a:t>
            </a:r>
          </a:p>
          <a:p>
            <a:pPr marL="0" indent="0" algn="ctr">
              <a:buNone/>
            </a:pPr>
            <a:r>
              <a:rPr lang="en-GB" b="1" dirty="0"/>
              <a:t>When the metronome stops, write down your new number.</a:t>
            </a:r>
          </a:p>
        </p:txBody>
      </p:sp>
    </p:spTree>
    <p:extLst>
      <p:ext uri="{BB962C8B-B14F-4D97-AF65-F5344CB8AC3E}">
        <p14:creationId xmlns:p14="http://schemas.microsoft.com/office/powerpoint/2010/main" val="26812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YOUR TURN…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478" y="2128136"/>
            <a:ext cx="7989752" cy="36307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3900" b="1" dirty="0" smtClean="0"/>
              <a:t>2735</a:t>
            </a:r>
            <a:endParaRPr lang="en-GB" sz="23900" b="1" dirty="0"/>
          </a:p>
        </p:txBody>
      </p:sp>
    </p:spTree>
    <p:extLst>
      <p:ext uri="{BB962C8B-B14F-4D97-AF65-F5344CB8AC3E}">
        <p14:creationId xmlns:p14="http://schemas.microsoft.com/office/powerpoint/2010/main" val="83356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/>
              <a:t>Some amazing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629997"/>
          </a:xfrm>
        </p:spPr>
        <p:txBody>
          <a:bodyPr>
            <a:normAutofit fontScale="85000" lnSpcReduction="10000"/>
          </a:bodyPr>
          <a:lstStyle/>
          <a:p>
            <a:r>
              <a:rPr lang="en-GB" sz="3200" dirty="0"/>
              <a:t>At a first attempt only 12% of the population sample were able to complete this task at 55 bpm.</a:t>
            </a:r>
          </a:p>
          <a:p>
            <a:r>
              <a:rPr lang="en-GB" sz="3200" dirty="0"/>
              <a:t>By the fifth attempt the success rate rises to 46%</a:t>
            </a:r>
          </a:p>
          <a:p>
            <a:r>
              <a:rPr lang="en-GB" sz="3200" dirty="0"/>
              <a:t>By the tenth attempt, the success rate had reached 74%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2100" dirty="0">
                <a:solidFill>
                  <a:schemeClr val="accent1"/>
                </a:solidFill>
              </a:rPr>
              <a:t>Fun fact, only 0.4% of the population can do the same task first time but adding </a:t>
            </a:r>
            <a:r>
              <a:rPr lang="en-GB" sz="2100" b="1" dirty="0">
                <a:solidFill>
                  <a:schemeClr val="accent1"/>
                </a:solidFill>
              </a:rPr>
              <a:t>3 </a:t>
            </a:r>
            <a:r>
              <a:rPr lang="en-GB" sz="2100" dirty="0">
                <a:solidFill>
                  <a:schemeClr val="accent1"/>
                </a:solidFill>
              </a:rPr>
              <a:t>to each digit.</a:t>
            </a:r>
          </a:p>
        </p:txBody>
      </p:sp>
    </p:spTree>
    <p:extLst>
      <p:ext uri="{BB962C8B-B14F-4D97-AF65-F5344CB8AC3E}">
        <p14:creationId xmlns:p14="http://schemas.microsoft.com/office/powerpoint/2010/main" val="27088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/>
              <a:t>Some </a:t>
            </a:r>
            <a:r>
              <a:rPr lang="en-GB" sz="4400" u="sng" dirty="0"/>
              <a:t>more</a:t>
            </a:r>
            <a:r>
              <a:rPr lang="en-GB" sz="4400" dirty="0"/>
              <a:t> amazing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099225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During this exercise your </a:t>
            </a:r>
            <a:r>
              <a:rPr lang="en-GB" sz="2400" b="1" dirty="0">
                <a:solidFill>
                  <a:schemeClr val="accent2"/>
                </a:solidFill>
              </a:rPr>
              <a:t>heart rate </a:t>
            </a:r>
            <a:r>
              <a:rPr lang="en-GB" sz="2400" dirty="0"/>
              <a:t>will have likely increased by between 5-10 bpm, principally to send blood to the brain.</a:t>
            </a:r>
          </a:p>
          <a:p>
            <a:r>
              <a:rPr lang="en-GB" sz="2400" dirty="0"/>
              <a:t>A non-invasive scan called  fMRI (functional magnetic resonance imaging) shows an increased neural activity (triggered by blood flow) of up to 20% in adults.</a:t>
            </a:r>
          </a:p>
          <a:p>
            <a:r>
              <a:rPr lang="en-GB" sz="2400" dirty="0"/>
              <a:t>Acquiring a new skill or new knowledge literally causes </a:t>
            </a:r>
            <a:r>
              <a:rPr lang="en-GB" sz="2400" b="1" u="sng" dirty="0">
                <a:solidFill>
                  <a:schemeClr val="accent3"/>
                </a:solidFill>
              </a:rPr>
              <a:t>stress</a:t>
            </a:r>
            <a:r>
              <a:rPr lang="en-GB" sz="2400" dirty="0"/>
              <a:t>!</a:t>
            </a:r>
          </a:p>
          <a:p>
            <a:endParaRPr lang="en-GB" sz="2400" dirty="0"/>
          </a:p>
          <a:p>
            <a:pPr marL="0" indent="0" algn="ctr">
              <a:buNone/>
            </a:pPr>
            <a:r>
              <a:rPr lang="en-GB" sz="2100" dirty="0">
                <a:solidFill>
                  <a:schemeClr val="accent1"/>
                </a:solidFill>
              </a:rPr>
              <a:t>(Fun fact, only 0.4% of the population can do the same task but adding </a:t>
            </a:r>
            <a:r>
              <a:rPr lang="en-GB" sz="2100" b="1" dirty="0">
                <a:solidFill>
                  <a:schemeClr val="accent1"/>
                </a:solidFill>
              </a:rPr>
              <a:t>3 </a:t>
            </a:r>
            <a:r>
              <a:rPr lang="en-GB" sz="2100" dirty="0">
                <a:solidFill>
                  <a:schemeClr val="accent1"/>
                </a:solidFill>
              </a:rPr>
              <a:t>each time)</a:t>
            </a:r>
          </a:p>
        </p:txBody>
      </p:sp>
    </p:spTree>
    <p:extLst>
      <p:ext uri="{BB962C8B-B14F-4D97-AF65-F5344CB8AC3E}">
        <p14:creationId xmlns:p14="http://schemas.microsoft.com/office/powerpoint/2010/main" val="40467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ssets.diylol.com/hfs/367/bc6/6c1/resized/toy-story-meme-generator-pressure-pressure-everywhere-890c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0"/>
            <a:ext cx="11798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assets.diylol.com/hfs/367/bc6/6c1/resized/toy-story-meme-generator-pressure-pressure-everywhere-890c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5" t="83148" r="1938" b="10185"/>
          <a:stretch/>
        </p:blipFill>
        <p:spPr bwMode="auto">
          <a:xfrm>
            <a:off x="8343900" y="6400800"/>
            <a:ext cx="21717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8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566</TotalTime>
  <Words>499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Adobe Gothic Std B</vt:lpstr>
      <vt:lpstr>Gill Sans MT</vt:lpstr>
      <vt:lpstr>Wingdings 2</vt:lpstr>
      <vt:lpstr>Dividend</vt:lpstr>
      <vt:lpstr>Revision  Tricks and Tips</vt:lpstr>
      <vt:lpstr>Two illustrations:</vt:lpstr>
      <vt:lpstr>PowerPoint Presentation</vt:lpstr>
      <vt:lpstr>HERE IS YOUR FOUR DIGIT NUMBER…</vt:lpstr>
      <vt:lpstr>YOUR TURN…</vt:lpstr>
      <vt:lpstr>YOUR TURN…</vt:lpstr>
      <vt:lpstr>Some amazing stats</vt:lpstr>
      <vt:lpstr>Some more amazing stats</vt:lpstr>
      <vt:lpstr>PowerPoint Presentation</vt:lpstr>
      <vt:lpstr>PowerPoint Presentation</vt:lpstr>
      <vt:lpstr>PowerPoint Presentation</vt:lpstr>
      <vt:lpstr>How to support them…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may judge them but…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Win7default</dc:creator>
  <cp:lastModifiedBy>P Hill</cp:lastModifiedBy>
  <cp:revision>30</cp:revision>
  <dcterms:created xsi:type="dcterms:W3CDTF">2016-01-13T11:42:46Z</dcterms:created>
  <dcterms:modified xsi:type="dcterms:W3CDTF">2019-03-07T20:17:07Z</dcterms:modified>
</cp:coreProperties>
</file>